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8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257" r:id="rId2"/>
    <p:sldId id="284" r:id="rId3"/>
    <p:sldId id="279" r:id="rId4"/>
    <p:sldId id="280" r:id="rId5"/>
    <p:sldId id="335" r:id="rId6"/>
    <p:sldId id="307" r:id="rId7"/>
    <p:sldId id="311" r:id="rId8"/>
    <p:sldId id="309" r:id="rId9"/>
    <p:sldId id="337" r:id="rId10"/>
    <p:sldId id="281" r:id="rId11"/>
    <p:sldId id="336" r:id="rId12"/>
    <p:sldId id="313" r:id="rId13"/>
    <p:sldId id="314" r:id="rId14"/>
    <p:sldId id="338" r:id="rId15"/>
    <p:sldId id="339" r:id="rId16"/>
    <p:sldId id="277" r:id="rId17"/>
    <p:sldId id="351" r:id="rId18"/>
    <p:sldId id="341" r:id="rId19"/>
    <p:sldId id="343" r:id="rId20"/>
    <p:sldId id="342" r:id="rId21"/>
    <p:sldId id="262" r:id="rId22"/>
    <p:sldId id="265" r:id="rId23"/>
    <p:sldId id="344" r:id="rId24"/>
    <p:sldId id="267" r:id="rId25"/>
    <p:sldId id="345" r:id="rId26"/>
    <p:sldId id="263" r:id="rId27"/>
    <p:sldId id="269" r:id="rId28"/>
    <p:sldId id="270" r:id="rId29"/>
    <p:sldId id="346" r:id="rId30"/>
    <p:sldId id="347" r:id="rId31"/>
    <p:sldId id="348" r:id="rId32"/>
    <p:sldId id="349" r:id="rId33"/>
    <p:sldId id="350" r:id="rId34"/>
    <p:sldId id="378" r:id="rId35"/>
    <p:sldId id="321" r:id="rId36"/>
    <p:sldId id="317" r:id="rId37"/>
    <p:sldId id="352" r:id="rId38"/>
    <p:sldId id="353" r:id="rId39"/>
    <p:sldId id="354" r:id="rId40"/>
    <p:sldId id="315" r:id="rId41"/>
    <p:sldId id="316" r:id="rId42"/>
    <p:sldId id="326" r:id="rId43"/>
    <p:sldId id="327" r:id="rId44"/>
    <p:sldId id="318" r:id="rId45"/>
    <p:sldId id="355" r:id="rId46"/>
    <p:sldId id="379" r:id="rId47"/>
    <p:sldId id="362" r:id="rId48"/>
    <p:sldId id="380" r:id="rId49"/>
    <p:sldId id="356" r:id="rId50"/>
    <p:sldId id="288" r:id="rId51"/>
    <p:sldId id="364" r:id="rId52"/>
    <p:sldId id="371" r:id="rId53"/>
    <p:sldId id="377" r:id="rId54"/>
    <p:sldId id="322" r:id="rId55"/>
    <p:sldId id="285" r:id="rId56"/>
    <p:sldId id="286" r:id="rId57"/>
    <p:sldId id="376" r:id="rId58"/>
    <p:sldId id="381" r:id="rId59"/>
    <p:sldId id="357" r:id="rId60"/>
    <p:sldId id="310" r:id="rId61"/>
    <p:sldId id="359" r:id="rId62"/>
    <p:sldId id="258" r:id="rId63"/>
    <p:sldId id="365" r:id="rId64"/>
    <p:sldId id="366" r:id="rId65"/>
    <p:sldId id="373" r:id="rId66"/>
    <p:sldId id="367" r:id="rId67"/>
    <p:sldId id="374" r:id="rId68"/>
    <p:sldId id="368" r:id="rId69"/>
    <p:sldId id="271" r:id="rId70"/>
    <p:sldId id="375" r:id="rId71"/>
    <p:sldId id="369" r:id="rId72"/>
    <p:sldId id="278" r:id="rId73"/>
    <p:sldId id="268" r:id="rId74"/>
    <p:sldId id="324" r:id="rId75"/>
    <p:sldId id="325" r:id="rId76"/>
    <p:sldId id="272" r:id="rId77"/>
    <p:sldId id="274" r:id="rId78"/>
    <p:sldId id="358" r:id="rId79"/>
    <p:sldId id="330" r:id="rId80"/>
    <p:sldId id="331" r:id="rId81"/>
    <p:sldId id="333" r:id="rId82"/>
    <p:sldId id="334" r:id="rId83"/>
    <p:sldId id="370" r:id="rId84"/>
    <p:sldId id="282" r:id="rId85"/>
    <p:sldId id="259" r:id="rId86"/>
    <p:sldId id="260" r:id="rId87"/>
    <p:sldId id="261" r:id="rId88"/>
    <p:sldId id="360" r:id="rId89"/>
    <p:sldId id="361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/>
    <p:restoredTop sz="91639"/>
  </p:normalViewPr>
  <p:slideViewPr>
    <p:cSldViewPr snapToGrid="0" snapToObjects="1">
      <p:cViewPr varScale="1">
        <p:scale>
          <a:sx n="146" d="100"/>
          <a:sy n="146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CCBR_group_stuff/nih_presentations/BTEP_Jan23_Materials/allele_frequency_di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Library/Containers/com.microsoft.Excel/Data/Desktop/active_projects/NIAD_projects/NCBR-11_Klion_nathan_WGS_eosinophilia/admixture_proportion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ackjb/Desktop/active_projects/E_Kebebew_projects/fnmtc_admixture_analysis/fnmtc_admixture_analysis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exome_pipeline/FDA_outputs/variant_density_summary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exome_pipeline/FDA_outputs/variant_density_summary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exome_pipeline/FDA_outputs/variant_density_summary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exome_pipeline/FDA_outputs/variant_density_summary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exome_pipeline/FDA_outputs/variant_density_summary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exome_pipeline/FDA_outputs/variant_density_summary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at-s-is2.ncifcrf.gov\ccr-sf\scratch\illumina\Processing\ANALYSIS\DATA\talsaniaks\temp\NA12878\data_from_Justin\result\Na12878.comapre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CCBR_group_stuff/nih_presentations/techdev_presentations/Hidden%20Treasure%20Result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CCBR_group_stuff/nih_presentations/BTEP_Jan23_Materials/allele_frequency_dis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CCBR_group_stuff/nih_presentations/BTEP_Jan23_Materials/allele_frequency_dis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CCBR_group_stuff/nih_presentations/BTEP_Jan23_Materials/allele_frequency_dis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CCBR_group_stuff/nih_presentations/BTEP_Jan23_Materials/allele_frequency_dis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ackjb/Desktop/active_projects/E_Kebebew_projects/fnmtc_admixture_analysis/fnmtc_admixture_analysi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ccbr737:738/ccbr737_variant_density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ccbr737:738/ccbr737_variant_density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ckjb/Desktop/active_projects/ccbr737:738/ccbr737_variant_density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Somatic Allele Frequencies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70236556904797E-2"/>
          <c:y val="0.10872803957963199"/>
          <c:w val="0.91812201189512199"/>
          <c:h val="0.74883601844954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somatic_histogram1!$B$1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somatic_histogram1!$A$2:$A$21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somatic_histogram1!$B$2:$B$21</c:f>
              <c:numCache>
                <c:formatCode>General</c:formatCode>
                <c:ptCount val="20"/>
                <c:pt idx="0">
                  <c:v>1</c:v>
                </c:pt>
                <c:pt idx="1">
                  <c:v>11</c:v>
                </c:pt>
                <c:pt idx="2">
                  <c:v>28</c:v>
                </c:pt>
                <c:pt idx="3">
                  <c:v>48</c:v>
                </c:pt>
                <c:pt idx="4">
                  <c:v>69</c:v>
                </c:pt>
                <c:pt idx="5">
                  <c:v>27</c:v>
                </c:pt>
                <c:pt idx="6">
                  <c:v>15</c:v>
                </c:pt>
                <c:pt idx="7">
                  <c:v>19</c:v>
                </c:pt>
                <c:pt idx="8">
                  <c:v>26</c:v>
                </c:pt>
                <c:pt idx="9">
                  <c:v>14</c:v>
                </c:pt>
                <c:pt idx="10">
                  <c:v>3</c:v>
                </c:pt>
                <c:pt idx="11">
                  <c:v>6</c:v>
                </c:pt>
                <c:pt idx="12">
                  <c:v>1</c:v>
                </c:pt>
                <c:pt idx="13">
                  <c:v>1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E-8D47-99A8-A7EA76904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9458704"/>
        <c:axId val="-2115741440"/>
      </c:barChart>
      <c:catAx>
        <c:axId val="-212945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5741440"/>
        <c:crosses val="autoZero"/>
        <c:auto val="1"/>
        <c:lblAlgn val="ctr"/>
        <c:lblOffset val="100"/>
        <c:noMultiLvlLbl val="0"/>
      </c:catAx>
      <c:valAx>
        <c:axId val="-211574144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945870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Admixture Proportions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EUR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4693NIP</c:v>
                </c:pt>
                <c:pt idx="1">
                  <c:v>4694NIS</c:v>
                </c:pt>
                <c:pt idx="2">
                  <c:v>4695NIM</c:v>
                </c:pt>
                <c:pt idx="3">
                  <c:v>4696NIS</c:v>
                </c:pt>
                <c:pt idx="4">
                  <c:v>4698NIS</c:v>
                </c:pt>
                <c:pt idx="5">
                  <c:v>4699NIP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0.93206299999999997</c:v>
                </c:pt>
                <c:pt idx="1">
                  <c:v>0.95159400000000005</c:v>
                </c:pt>
                <c:pt idx="2">
                  <c:v>0.94476000000000004</c:v>
                </c:pt>
                <c:pt idx="3">
                  <c:v>0.9153</c:v>
                </c:pt>
                <c:pt idx="4">
                  <c:v>0.94565999999999995</c:v>
                </c:pt>
                <c:pt idx="5">
                  <c:v>0.90191699999999997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F1-AB4D-B8C3-FE94AFF4C9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4693NIP</c:v>
                </c:pt>
                <c:pt idx="1">
                  <c:v>4694NIS</c:v>
                </c:pt>
                <c:pt idx="2">
                  <c:v>4695NIM</c:v>
                </c:pt>
                <c:pt idx="3">
                  <c:v>4696NIS</c:v>
                </c:pt>
                <c:pt idx="4">
                  <c:v>4698NIS</c:v>
                </c:pt>
                <c:pt idx="5">
                  <c:v>4699NIP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8.9870000000000002E-3</c:v>
                </c:pt>
                <c:pt idx="1">
                  <c:v>2.7729999999999999E-3</c:v>
                </c:pt>
                <c:pt idx="2">
                  <c:v>8.2000000000000007E-3</c:v>
                </c:pt>
                <c:pt idx="3">
                  <c:v>7.8120000000000004E-3</c:v>
                </c:pt>
                <c:pt idx="4">
                  <c:v>1.1405999999999999E-2</c:v>
                </c:pt>
                <c:pt idx="5">
                  <c:v>7.737E-3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F1-AB4D-B8C3-FE94AFF4C97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AMR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4693NIP</c:v>
                </c:pt>
                <c:pt idx="1">
                  <c:v>4694NIS</c:v>
                </c:pt>
                <c:pt idx="2">
                  <c:v>4695NIM</c:v>
                </c:pt>
                <c:pt idx="3">
                  <c:v>4696NIS</c:v>
                </c:pt>
                <c:pt idx="4">
                  <c:v>4698NIS</c:v>
                </c:pt>
                <c:pt idx="5">
                  <c:v>4699NIP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1.0000000000000001E-5</c:v>
                </c:pt>
                <c:pt idx="1">
                  <c:v>1.0000000000000001E-5</c:v>
                </c:pt>
                <c:pt idx="2">
                  <c:v>7.6099999999999996E-4</c:v>
                </c:pt>
                <c:pt idx="3">
                  <c:v>3.9199999999999999E-3</c:v>
                </c:pt>
                <c:pt idx="4">
                  <c:v>1.0000000000000001E-5</c:v>
                </c:pt>
                <c:pt idx="5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F1-AB4D-B8C3-FE94AFF4C97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SAS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4693NIP</c:v>
                </c:pt>
                <c:pt idx="1">
                  <c:v>4694NIS</c:v>
                </c:pt>
                <c:pt idx="2">
                  <c:v>4695NIM</c:v>
                </c:pt>
                <c:pt idx="3">
                  <c:v>4696NIS</c:v>
                </c:pt>
                <c:pt idx="4">
                  <c:v>4698NIS</c:v>
                </c:pt>
                <c:pt idx="5">
                  <c:v>4699NIP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1.7409000000000001E-2</c:v>
                </c:pt>
                <c:pt idx="1">
                  <c:v>6.1760000000000001E-3</c:v>
                </c:pt>
                <c:pt idx="2">
                  <c:v>1.0000000000000001E-5</c:v>
                </c:pt>
                <c:pt idx="3">
                  <c:v>3.8934000000000003E-2</c:v>
                </c:pt>
                <c:pt idx="4">
                  <c:v>8.7740000000000005E-3</c:v>
                </c:pt>
                <c:pt idx="5">
                  <c:v>2.9253000000000001E-2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F1-AB4D-B8C3-FE94AFF4C97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AFR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4693NIP</c:v>
                </c:pt>
                <c:pt idx="1">
                  <c:v>4694NIS</c:v>
                </c:pt>
                <c:pt idx="2">
                  <c:v>4695NIM</c:v>
                </c:pt>
                <c:pt idx="3">
                  <c:v>4696NIS</c:v>
                </c:pt>
                <c:pt idx="4">
                  <c:v>4698NIS</c:v>
                </c:pt>
                <c:pt idx="5">
                  <c:v>4699NIP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4.1530999999999998E-2</c:v>
                </c:pt>
                <c:pt idx="1">
                  <c:v>3.9447000000000003E-2</c:v>
                </c:pt>
                <c:pt idx="2">
                  <c:v>4.6268999999999998E-2</c:v>
                </c:pt>
                <c:pt idx="3">
                  <c:v>3.4034000000000002E-2</c:v>
                </c:pt>
                <c:pt idx="4">
                  <c:v>3.4148999999999999E-2</c:v>
                </c:pt>
                <c:pt idx="5">
                  <c:v>6.1081999999999997E-2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F1-AB4D-B8C3-FE94AFF4C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90885792"/>
        <c:axId val="-1790850352"/>
      </c:barChart>
      <c:catAx>
        <c:axId val="-17908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90850352"/>
        <c:crosses val="autoZero"/>
        <c:auto val="1"/>
        <c:lblAlgn val="ctr"/>
        <c:lblOffset val="100"/>
        <c:noMultiLvlLbl val="0"/>
      </c:catAx>
      <c:valAx>
        <c:axId val="-179085035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9088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Family 1</a:t>
            </a:r>
            <a:r>
              <a:rPr lang="en-US" sz="1400" baseline="0" dirty="0"/>
              <a:t> Admixture</a:t>
            </a:r>
            <a:endParaRPr lang="en-US" sz="1400" dirty="0"/>
          </a:p>
        </c:rich>
      </c:tx>
      <c:layout>
        <c:manualLayout>
          <c:xMode val="edge"/>
          <c:yMode val="edge"/>
          <c:x val="0.403109572007814"/>
          <c:y val="6.538241418987149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6430972981460698E-2"/>
          <c:y val="0.190919937833952"/>
          <c:w val="0.93271255755267601"/>
          <c:h val="0.523552255736191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reordered_family1!$B$1</c:f>
              <c:strCache>
                <c:ptCount val="1"/>
                <c:pt idx="0">
                  <c:v>GBR-EUR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reordered_family1!$B$2:$B$30</c:f>
              <c:numCache>
                <c:formatCode>General</c:formatCode>
                <c:ptCount val="29"/>
                <c:pt idx="0">
                  <c:v>0.83372299999999999</c:v>
                </c:pt>
                <c:pt idx="1">
                  <c:v>0.76755099999999998</c:v>
                </c:pt>
                <c:pt idx="2">
                  <c:v>0.75567899999999999</c:v>
                </c:pt>
                <c:pt idx="3">
                  <c:v>0.75611600000000001</c:v>
                </c:pt>
                <c:pt idx="4">
                  <c:v>0.72436500000000004</c:v>
                </c:pt>
                <c:pt idx="5">
                  <c:v>0.75096799999999997</c:v>
                </c:pt>
                <c:pt idx="6">
                  <c:v>0.74445899999999998</c:v>
                </c:pt>
                <c:pt idx="7">
                  <c:v>0.72452799999999995</c:v>
                </c:pt>
                <c:pt idx="8">
                  <c:v>0.84274400000000005</c:v>
                </c:pt>
                <c:pt idx="9">
                  <c:v>0.84690799999999999</c:v>
                </c:pt>
                <c:pt idx="10">
                  <c:v>0.83580399999999999</c:v>
                </c:pt>
                <c:pt idx="11">
                  <c:v>0.82596499999999995</c:v>
                </c:pt>
                <c:pt idx="12">
                  <c:v>0.84048800000000001</c:v>
                </c:pt>
                <c:pt idx="13">
                  <c:v>0.84743800000000002</c:v>
                </c:pt>
                <c:pt idx="14">
                  <c:v>0.83419699999999997</c:v>
                </c:pt>
                <c:pt idx="15">
                  <c:v>0.80680300000000005</c:v>
                </c:pt>
                <c:pt idx="16">
                  <c:v>0.75914599999999999</c:v>
                </c:pt>
                <c:pt idx="17">
                  <c:v>0.77959800000000001</c:v>
                </c:pt>
                <c:pt idx="18">
                  <c:v>0.77013500000000001</c:v>
                </c:pt>
                <c:pt idx="19">
                  <c:v>0.594055</c:v>
                </c:pt>
                <c:pt idx="20">
                  <c:v>0.77150300000000005</c:v>
                </c:pt>
                <c:pt idx="21">
                  <c:v>0.853688</c:v>
                </c:pt>
                <c:pt idx="22">
                  <c:v>0.82699800000000001</c:v>
                </c:pt>
                <c:pt idx="23">
                  <c:v>0.78756800000000005</c:v>
                </c:pt>
                <c:pt idx="24">
                  <c:v>0.80262500000000003</c:v>
                </c:pt>
                <c:pt idx="25">
                  <c:v>0.78306399999999998</c:v>
                </c:pt>
                <c:pt idx="26">
                  <c:v>0.700905</c:v>
                </c:pt>
                <c:pt idx="27">
                  <c:v>0.76628499999999999</c:v>
                </c:pt>
                <c:pt idx="28">
                  <c:v>0.71101599999999998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34-0D4B-B80C-225AFAFCE372}"/>
            </c:ext>
          </c:extLst>
        </c:ser>
        <c:ser>
          <c:idx val="1"/>
          <c:order val="1"/>
          <c:tx>
            <c:strRef>
              <c:f>reordered_family1!$C$1</c:f>
              <c:strCache>
                <c:ptCount val="1"/>
                <c:pt idx="0">
                  <c:v>FIN-EUR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reordered_family1!$C$2:$C$30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1.5E-5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0.105106</c:v>
                </c:pt>
                <c:pt idx="26">
                  <c:v>1.1E-5</c:v>
                </c:pt>
                <c:pt idx="27">
                  <c:v>1.0000000000000001E-5</c:v>
                </c:pt>
                <c:pt idx="28">
                  <c:v>4.0029999999999996E-3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34-0D4B-B80C-225AFAFCE372}"/>
            </c:ext>
          </c:extLst>
        </c:ser>
        <c:ser>
          <c:idx val="2"/>
          <c:order val="2"/>
          <c:tx>
            <c:strRef>
              <c:f>reordered_family1!$D$1</c:f>
              <c:strCache>
                <c:ptCount val="1"/>
                <c:pt idx="0">
                  <c:v>CHS-EAS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reordered_family1!$D$2:$D$30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1.8E-5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4.3600000000000002E-3</c:v>
                </c:pt>
                <c:pt idx="7">
                  <c:v>1.0000000000000001E-5</c:v>
                </c:pt>
                <c:pt idx="8">
                  <c:v>8.7000000000000001E-5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1.5E-5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1.2999999999999999E-5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1.9000000000000001E-5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34-0D4B-B80C-225AFAFCE372}"/>
            </c:ext>
          </c:extLst>
        </c:ser>
        <c:ser>
          <c:idx val="3"/>
          <c:order val="3"/>
          <c:tx>
            <c:strRef>
              <c:f>reordered_family1!$E$1</c:f>
              <c:strCache>
                <c:ptCount val="1"/>
                <c:pt idx="0">
                  <c:v>PUR-AMR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reordered_family1!$E$2:$E$30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3.0699999999999998E-4</c:v>
                </c:pt>
                <c:pt idx="16">
                  <c:v>0.24005599999999999</c:v>
                </c:pt>
                <c:pt idx="17">
                  <c:v>0.21915599999999999</c:v>
                </c:pt>
                <c:pt idx="18">
                  <c:v>0.228932</c:v>
                </c:pt>
                <c:pt idx="19">
                  <c:v>0.21229700000000001</c:v>
                </c:pt>
                <c:pt idx="20">
                  <c:v>0.227408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7.4246999999999994E-2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1.5999999999999999E-5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34-0D4B-B80C-225AFAFCE372}"/>
            </c:ext>
          </c:extLst>
        </c:ser>
        <c:ser>
          <c:idx val="4"/>
          <c:order val="4"/>
          <c:tx>
            <c:strRef>
              <c:f>reordered_family1!$F$1</c:f>
              <c:strCache>
                <c:ptCount val="1"/>
                <c:pt idx="0">
                  <c:v>CDX-EAS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reordered_family1!$F$2:$F$30</c:f>
              <c:numCache>
                <c:formatCode>General</c:formatCode>
                <c:ptCount val="29"/>
                <c:pt idx="0">
                  <c:v>1.1900000000000001E-4</c:v>
                </c:pt>
                <c:pt idx="1">
                  <c:v>1.0000000000000001E-5</c:v>
                </c:pt>
                <c:pt idx="2">
                  <c:v>1.1E-5</c:v>
                </c:pt>
                <c:pt idx="3">
                  <c:v>1.1E-5</c:v>
                </c:pt>
                <c:pt idx="4">
                  <c:v>1.0000000000000001E-5</c:v>
                </c:pt>
                <c:pt idx="5">
                  <c:v>4.44E-4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3.4780000000000002E-3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34-0D4B-B80C-225AFAFCE372}"/>
            </c:ext>
          </c:extLst>
        </c:ser>
        <c:ser>
          <c:idx val="5"/>
          <c:order val="5"/>
          <c:tx>
            <c:strRef>
              <c:f>reordered_family1!$G$1</c:f>
              <c:strCache>
                <c:ptCount val="1"/>
                <c:pt idx="0">
                  <c:v>CLM-AMR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reordered_family1!$G$2:$G$30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1.5430000000000001E-3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2.0000000000000002E-5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4.5300000000000002E-3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D34-0D4B-B80C-225AFAFCE372}"/>
            </c:ext>
          </c:extLst>
        </c:ser>
        <c:ser>
          <c:idx val="6"/>
          <c:order val="6"/>
          <c:tx>
            <c:strRef>
              <c:f>reordered_family1!$H$1</c:f>
              <c:strCache>
                <c:ptCount val="1"/>
                <c:pt idx="0">
                  <c:v>IBS-EUR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reordered_family1!$H$2:$H$30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0.23194500000000001</c:v>
                </c:pt>
                <c:pt idx="2">
                  <c:v>0.243755</c:v>
                </c:pt>
                <c:pt idx="3">
                  <c:v>0.24244299999999999</c:v>
                </c:pt>
                <c:pt idx="4">
                  <c:v>0.27385799999999999</c:v>
                </c:pt>
                <c:pt idx="5">
                  <c:v>0.24835099999999999</c:v>
                </c:pt>
                <c:pt idx="6">
                  <c:v>0.25070500000000001</c:v>
                </c:pt>
                <c:pt idx="7">
                  <c:v>0.27485199999999999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0.12451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0.288213</c:v>
                </c:pt>
                <c:pt idx="27">
                  <c:v>1.0000000000000001E-5</c:v>
                </c:pt>
                <c:pt idx="28">
                  <c:v>0.27676299999999998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34-0D4B-B80C-225AFAFCE372}"/>
            </c:ext>
          </c:extLst>
        </c:ser>
        <c:ser>
          <c:idx val="7"/>
          <c:order val="7"/>
          <c:tx>
            <c:strRef>
              <c:f>reordered_family1!$I$1</c:f>
              <c:strCache>
                <c:ptCount val="1"/>
                <c:pt idx="0">
                  <c:v>PEL-AMR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reordered_family1!$I$2:$I$30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1.7200000000000001E-4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1.8E-5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1.2E-5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2.5099999999999998E-4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8.5599999999999999E-4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7.2999999999999999E-5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D34-0D4B-B80C-225AFAFCE372}"/>
            </c:ext>
          </c:extLst>
        </c:ser>
        <c:ser>
          <c:idx val="8"/>
          <c:order val="8"/>
          <c:tx>
            <c:strRef>
              <c:f>reordered_family1!$J$1</c:f>
              <c:strCache>
                <c:ptCount val="1"/>
                <c:pt idx="0">
                  <c:v>PJL-SAS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reordered_family1!$J$2:$J$30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1.8E-5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1.4E-5</c:v>
                </c:pt>
                <c:pt idx="12">
                  <c:v>1.5999999999999999E-5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1.5E-5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0.13795499999999999</c:v>
                </c:pt>
                <c:pt idx="24">
                  <c:v>0.19694500000000001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0.20257600000000001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34-0D4B-B80C-225AFAFCE372}"/>
            </c:ext>
          </c:extLst>
        </c:ser>
        <c:ser>
          <c:idx val="9"/>
          <c:order val="9"/>
          <c:tx>
            <c:strRef>
              <c:f>reordered_family1!$K$1</c:f>
              <c:strCache>
                <c:ptCount val="1"/>
                <c:pt idx="0">
                  <c:v>KHV-EAS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reordered_family1!$K$2:$K$30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1.8000000000000001E-4</c:v>
                </c:pt>
                <c:pt idx="10">
                  <c:v>1.0000000000000001E-5</c:v>
                </c:pt>
                <c:pt idx="11">
                  <c:v>1.2E-5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1.5E-5</c:v>
                </c:pt>
                <c:pt idx="17">
                  <c:v>1.2E-5</c:v>
                </c:pt>
                <c:pt idx="18">
                  <c:v>6.4999999999999994E-5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1.5250000000000001E-3</c:v>
                </c:pt>
                <c:pt idx="27">
                  <c:v>1.0000000000000001E-5</c:v>
                </c:pt>
                <c:pt idx="28">
                  <c:v>1.1E-5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D34-0D4B-B80C-225AFAFCE372}"/>
            </c:ext>
          </c:extLst>
        </c:ser>
        <c:ser>
          <c:idx val="10"/>
          <c:order val="10"/>
          <c:tx>
            <c:strRef>
              <c:f>reordered_family1!$L$1</c:f>
              <c:strCache>
                <c:ptCount val="1"/>
                <c:pt idx="0">
                  <c:v>ACB-AFR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reordered_family1!$L$2:$L$30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1.5999999999999999E-5</c:v>
                </c:pt>
                <c:pt idx="3">
                  <c:v>1.5E-5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1.11E-4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1.4E-5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0.14607200000000001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D34-0D4B-B80C-225AFAFCE372}"/>
            </c:ext>
          </c:extLst>
        </c:ser>
        <c:ser>
          <c:idx val="11"/>
          <c:order val="11"/>
          <c:tx>
            <c:strRef>
              <c:f>reordered_family1!$M$1</c:f>
              <c:strCache>
                <c:ptCount val="1"/>
                <c:pt idx="0">
                  <c:v>GWD-AFR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reordered_family1!$M$2:$M$30</c:f>
              <c:numCache>
                <c:formatCode>General</c:formatCode>
                <c:ptCount val="29"/>
                <c:pt idx="0">
                  <c:v>3.5300000000000002E-4</c:v>
                </c:pt>
                <c:pt idx="1">
                  <c:v>1.12E-4</c:v>
                </c:pt>
                <c:pt idx="2">
                  <c:v>1.0000000000000001E-5</c:v>
                </c:pt>
                <c:pt idx="3">
                  <c:v>1.7E-5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1.7799999999999999E-4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1.4E-5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0.12006600000000001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D34-0D4B-B80C-225AFAFCE372}"/>
            </c:ext>
          </c:extLst>
        </c:ser>
        <c:ser>
          <c:idx val="12"/>
          <c:order val="12"/>
          <c:tx>
            <c:strRef>
              <c:f>reordered_family1!$N$1</c:f>
              <c:strCache>
                <c:ptCount val="1"/>
                <c:pt idx="0">
                  <c:v>ESN-AFR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reordered_family1!$N$2:$N$30</c:f>
              <c:numCache>
                <c:formatCode>General</c:formatCode>
                <c:ptCount val="29"/>
                <c:pt idx="0">
                  <c:v>2.7900000000000001E-4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1.2999999999999999E-5</c:v>
                </c:pt>
                <c:pt idx="6">
                  <c:v>1.5E-5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1.5E-5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D34-0D4B-B80C-225AFAFCE372}"/>
            </c:ext>
          </c:extLst>
        </c:ser>
        <c:ser>
          <c:idx val="13"/>
          <c:order val="13"/>
          <c:tx>
            <c:strRef>
              <c:f>reordered_family1!$O$1</c:f>
              <c:strCache>
                <c:ptCount val="1"/>
                <c:pt idx="0">
                  <c:v>BEB-SAS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reordered_family1!$O$2:$O$30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2.52E-4</c:v>
                </c:pt>
                <c:pt idx="7">
                  <c:v>1.0000000000000001E-5</c:v>
                </c:pt>
                <c:pt idx="8">
                  <c:v>1.1E-5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1.2999999999999999E-5</c:v>
                </c:pt>
                <c:pt idx="12">
                  <c:v>1.5300000000000001E-4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1.8E-5</c:v>
                </c:pt>
                <c:pt idx="17">
                  <c:v>1.95E-4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1.2E-5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D34-0D4B-B80C-225AFAFCE372}"/>
            </c:ext>
          </c:extLst>
        </c:ser>
        <c:ser>
          <c:idx val="14"/>
          <c:order val="14"/>
          <c:tx>
            <c:strRef>
              <c:f>reordered_family1!$P$1</c:f>
              <c:strCache>
                <c:ptCount val="1"/>
                <c:pt idx="0">
                  <c:v>MSL-AFR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reordered_family1!$P$2:$P$30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1.2999999999999999E-5</c:v>
                </c:pt>
                <c:pt idx="16">
                  <c:v>1.0000000000000001E-5</c:v>
                </c:pt>
                <c:pt idx="17">
                  <c:v>1.2E-5</c:v>
                </c:pt>
                <c:pt idx="18">
                  <c:v>1.0000000000000001E-5</c:v>
                </c:pt>
                <c:pt idx="19">
                  <c:v>5.5160000000000001E-3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D34-0D4B-B80C-225AFAFCE372}"/>
            </c:ext>
          </c:extLst>
        </c:ser>
        <c:ser>
          <c:idx val="15"/>
          <c:order val="15"/>
          <c:tx>
            <c:strRef>
              <c:f>reordered_family1!$Q$1</c:f>
              <c:strCache>
                <c:ptCount val="1"/>
                <c:pt idx="0">
                  <c:v>STU-SAS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reordered_family1!$Q$2:$Q$30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3.1100000000000002E-4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1.2E-5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1.5E-5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1.7E-5</c:v>
                </c:pt>
                <c:pt idx="26">
                  <c:v>1.0000000000000001E-5</c:v>
                </c:pt>
                <c:pt idx="27">
                  <c:v>1.5999999999999999E-5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D34-0D4B-B80C-225AFAFCE372}"/>
            </c:ext>
          </c:extLst>
        </c:ser>
        <c:ser>
          <c:idx val="16"/>
          <c:order val="16"/>
          <c:tx>
            <c:strRef>
              <c:f>reordered_family1!$R$1</c:f>
              <c:strCache>
                <c:ptCount val="1"/>
                <c:pt idx="0">
                  <c:v>ITU-SAS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reordered_family1!$R$2:$R$30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2.2109999999999999E-3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D34-0D4B-B80C-225AFAFCE372}"/>
            </c:ext>
          </c:extLst>
        </c:ser>
        <c:ser>
          <c:idx val="17"/>
          <c:order val="17"/>
          <c:tx>
            <c:strRef>
              <c:f>reordered_family1!$S$1</c:f>
              <c:strCache>
                <c:ptCount val="1"/>
                <c:pt idx="0">
                  <c:v>CEU-EUR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reordered_family1!$S$2:$S$30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3.2105000000000002E-2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D34-0D4B-B80C-225AFAFCE372}"/>
            </c:ext>
          </c:extLst>
        </c:ser>
        <c:ser>
          <c:idx val="18"/>
          <c:order val="18"/>
          <c:tx>
            <c:strRef>
              <c:f>reordered_family1!$T$1</c:f>
              <c:strCache>
                <c:ptCount val="1"/>
                <c:pt idx="0">
                  <c:v>YRI-AFR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reordered_family1!$T$2:$T$30</c:f>
              <c:numCache>
                <c:formatCode>General</c:formatCode>
                <c:ptCount val="29"/>
                <c:pt idx="0">
                  <c:v>1.07E-4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1.5999999999999999E-5</c:v>
                </c:pt>
                <c:pt idx="9">
                  <c:v>1.7799999999999999E-4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6.9199999999999999E-3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D34-0D4B-B80C-225AFAFCE372}"/>
            </c:ext>
          </c:extLst>
        </c:ser>
        <c:ser>
          <c:idx val="19"/>
          <c:order val="19"/>
          <c:tx>
            <c:strRef>
              <c:f>reordered_family1!$U$1</c:f>
              <c:strCache>
                <c:ptCount val="1"/>
                <c:pt idx="0">
                  <c:v>CHB-EAS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reordered_family1!$U$2:$U$30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1.8E-5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1.5999999999999999E-5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1.0492E-2</c:v>
                </c:pt>
                <c:pt idx="20">
                  <c:v>1.2999999999999999E-5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D34-0D4B-B80C-225AFAFCE372}"/>
            </c:ext>
          </c:extLst>
        </c:ser>
        <c:ser>
          <c:idx val="20"/>
          <c:order val="20"/>
          <c:tx>
            <c:strRef>
              <c:f>reordered_family1!$V$1</c:f>
              <c:strCache>
                <c:ptCount val="1"/>
                <c:pt idx="0">
                  <c:v>JPT-EAS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reordered_family1!$V$2:$V$30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2.8200000000000002E-4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1.1E-5</c:v>
                </c:pt>
                <c:pt idx="9">
                  <c:v>1.1360000000000001E-3</c:v>
                </c:pt>
                <c:pt idx="10">
                  <c:v>1E-4</c:v>
                </c:pt>
                <c:pt idx="11">
                  <c:v>8.0800000000000002E-4</c:v>
                </c:pt>
                <c:pt idx="12">
                  <c:v>1.9000000000000001E-5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D34-0D4B-B80C-225AFAFCE372}"/>
            </c:ext>
          </c:extLst>
        </c:ser>
        <c:ser>
          <c:idx val="21"/>
          <c:order val="21"/>
          <c:tx>
            <c:strRef>
              <c:f>reordered_family1!$W$1</c:f>
              <c:strCache>
                <c:ptCount val="1"/>
                <c:pt idx="0">
                  <c:v>LWK-AFR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reordered_family1!$W$2:$W$30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1.2E-5</c:v>
                </c:pt>
                <c:pt idx="4">
                  <c:v>1.4E-5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1.1E-5</c:v>
                </c:pt>
                <c:pt idx="9">
                  <c:v>1.0000000000000001E-5</c:v>
                </c:pt>
                <c:pt idx="10">
                  <c:v>1.05E-4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8.2700000000000004E-4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5.9699999999999998E-4</c:v>
                </c:pt>
                <c:pt idx="26">
                  <c:v>1.0000000000000001E-5</c:v>
                </c:pt>
                <c:pt idx="27">
                  <c:v>3.0893E-2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DD34-0D4B-B80C-225AFAFCE372}"/>
            </c:ext>
          </c:extLst>
        </c:ser>
        <c:ser>
          <c:idx val="22"/>
          <c:order val="22"/>
          <c:tx>
            <c:strRef>
              <c:f>reordered_family1!$X$1</c:f>
              <c:strCache>
                <c:ptCount val="1"/>
                <c:pt idx="0">
                  <c:v>ASW-AFR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reordered_family1!$X$2:$X$30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1.9000000000000001E-5</c:v>
                </c:pt>
                <c:pt idx="3">
                  <c:v>9.2400000000000002E-4</c:v>
                </c:pt>
                <c:pt idx="4">
                  <c:v>1.0000000000000001E-5</c:v>
                </c:pt>
                <c:pt idx="5">
                  <c:v>1.4E-5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0.15218000000000001</c:v>
                </c:pt>
                <c:pt idx="14">
                  <c:v>0.165385</c:v>
                </c:pt>
                <c:pt idx="15">
                  <c:v>1.2E-5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1.5999999999999999E-5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D34-0D4B-B80C-225AFAFCE372}"/>
            </c:ext>
          </c:extLst>
        </c:ser>
        <c:ser>
          <c:idx val="23"/>
          <c:order val="23"/>
          <c:tx>
            <c:strRef>
              <c:f>reordered_family1!$Y$1</c:f>
              <c:strCache>
                <c:ptCount val="1"/>
                <c:pt idx="0">
                  <c:v>MXL-AMR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reordered_family1!$Y$2:$Y$30</c:f>
              <c:numCache>
                <c:formatCode>General</c:formatCode>
                <c:ptCount val="29"/>
                <c:pt idx="0">
                  <c:v>0.16522000000000001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0.15673699999999999</c:v>
                </c:pt>
                <c:pt idx="9">
                  <c:v>0.151389</c:v>
                </c:pt>
                <c:pt idx="10">
                  <c:v>0.163659</c:v>
                </c:pt>
                <c:pt idx="11">
                  <c:v>0.17297000000000001</c:v>
                </c:pt>
                <c:pt idx="12">
                  <c:v>0.158913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6.8152000000000004E-2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2.0208E-2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0.11093699999999999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DD34-0D4B-B80C-225AFAFCE372}"/>
            </c:ext>
          </c:extLst>
        </c:ser>
        <c:ser>
          <c:idx val="24"/>
          <c:order val="24"/>
          <c:tx>
            <c:strRef>
              <c:f>reordered_family1!$Z$1</c:f>
              <c:strCache>
                <c:ptCount val="1"/>
                <c:pt idx="0">
                  <c:v>TSI-EUR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reordered_family1!$Z$2:$Z$30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3.8900000000000002E-4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1.13E-4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6.4400000000000004E-4</c:v>
                </c:pt>
                <c:pt idx="19">
                  <c:v>0.17476700000000001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2.2699999999999999E-4</c:v>
                </c:pt>
                <c:pt idx="23">
                  <c:v>1.0000000000000001E-5</c:v>
                </c:pt>
                <c:pt idx="24">
                  <c:v>2.0000000000000001E-4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D34-0D4B-B80C-225AFAFCE372}"/>
            </c:ext>
          </c:extLst>
        </c:ser>
        <c:ser>
          <c:idx val="25"/>
          <c:order val="25"/>
          <c:tx>
            <c:strRef>
              <c:f>reordered_family1!$AA$1</c:f>
              <c:strCache>
                <c:ptCount val="1"/>
                <c:pt idx="0">
                  <c:v>GIH-SAS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reordered_family1!$AA$2:$AA$30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1.0900000000000001E-4</c:v>
                </c:pt>
                <c:pt idx="13">
                  <c:v>1.46E-4</c:v>
                </c:pt>
                <c:pt idx="14">
                  <c:v>1.8799999999999999E-4</c:v>
                </c:pt>
                <c:pt idx="15">
                  <c:v>1.0000000000000001E-5</c:v>
                </c:pt>
                <c:pt idx="16">
                  <c:v>3.1E-4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2.6740000000000002E-3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1.8699999999999999E-4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DD34-0D4B-B80C-225AFAFCE3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55830704"/>
        <c:axId val="2055832912"/>
      </c:barChart>
      <c:catAx>
        <c:axId val="205583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055832912"/>
        <c:crosses val="autoZero"/>
        <c:auto val="1"/>
        <c:lblAlgn val="ctr"/>
        <c:lblOffset val="100"/>
        <c:noMultiLvlLbl val="0"/>
      </c:catAx>
      <c:valAx>
        <c:axId val="2055832912"/>
        <c:scaling>
          <c:orientation val="minMax"/>
          <c:max val="1"/>
        </c:scaling>
        <c:delete val="0"/>
        <c:axPos val="l"/>
        <c:numFmt formatCode="General" sourceLinked="0"/>
        <c:majorTickMark val="none"/>
        <c:minorTickMark val="none"/>
        <c:tickLblPos val="nextTo"/>
        <c:crossAx val="20558307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4773456099432998"/>
          <c:w val="0.99443317964898703"/>
          <c:h val="0.13260316030049199"/>
        </c:manualLayout>
      </c:layout>
      <c:overlay val="0"/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Caller Performance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'error rates'!$A$2</c:f>
              <c:strCache>
                <c:ptCount val="1"/>
                <c:pt idx="0">
                  <c:v>False Positive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'error rates'!$C$1:$G$1</c:f>
              <c:strCache>
                <c:ptCount val="5"/>
                <c:pt idx="0">
                  <c:v>Samtools</c:v>
                </c:pt>
                <c:pt idx="1">
                  <c:v>Freebayes</c:v>
                </c:pt>
                <c:pt idx="2">
                  <c:v>Platypus</c:v>
                </c:pt>
                <c:pt idx="3">
                  <c:v>HaplotypeCaller</c:v>
                </c:pt>
                <c:pt idx="4">
                  <c:v>Consensus Vote</c:v>
                </c:pt>
              </c:strCache>
            </c:strRef>
          </c:cat>
          <c:val>
            <c:numRef>
              <c:f>'error rates'!$C$2:$G$2</c:f>
              <c:numCache>
                <c:formatCode>General</c:formatCode>
                <c:ptCount val="5"/>
                <c:pt idx="0">
                  <c:v>1.57027421462861E-2</c:v>
                </c:pt>
                <c:pt idx="1">
                  <c:v>2.45202733555712E-2</c:v>
                </c:pt>
                <c:pt idx="2">
                  <c:v>4.4916082086770099E-3</c:v>
                </c:pt>
                <c:pt idx="3">
                  <c:v>7.6077696504916999E-3</c:v>
                </c:pt>
                <c:pt idx="4">
                  <c:v>4.7872176927887802E-3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D6-5445-A05D-6F373CDBA955}"/>
            </c:ext>
          </c:extLst>
        </c:ser>
        <c:ser>
          <c:idx val="1"/>
          <c:order val="1"/>
          <c:tx>
            <c:strRef>
              <c:f>'error rates'!$A$3</c:f>
              <c:strCache>
                <c:ptCount val="1"/>
                <c:pt idx="0">
                  <c:v>False Negative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'error rates'!$C$1:$G$1</c:f>
              <c:strCache>
                <c:ptCount val="5"/>
                <c:pt idx="0">
                  <c:v>Samtools</c:v>
                </c:pt>
                <c:pt idx="1">
                  <c:v>Freebayes</c:v>
                </c:pt>
                <c:pt idx="2">
                  <c:v>Platypus</c:v>
                </c:pt>
                <c:pt idx="3">
                  <c:v>HaplotypeCaller</c:v>
                </c:pt>
                <c:pt idx="4">
                  <c:v>Consensus Vote</c:v>
                </c:pt>
              </c:strCache>
            </c:strRef>
          </c:cat>
          <c:val>
            <c:numRef>
              <c:f>'error rates'!$C$3:$G$3</c:f>
              <c:numCache>
                <c:formatCode>General</c:formatCode>
                <c:ptCount val="5"/>
                <c:pt idx="0">
                  <c:v>1.54502752183044E-2</c:v>
                </c:pt>
                <c:pt idx="1">
                  <c:v>1.2129186047411601E-2</c:v>
                </c:pt>
                <c:pt idx="2">
                  <c:v>4.3059980361653899E-2</c:v>
                </c:pt>
                <c:pt idx="3">
                  <c:v>2.1255521349216999E-3</c:v>
                </c:pt>
                <c:pt idx="4">
                  <c:v>8.3565380979474194E-3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D6-5445-A05D-6F373CDBA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6789312"/>
        <c:axId val="2056791520"/>
      </c:barChart>
      <c:catAx>
        <c:axId val="205678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6791520"/>
        <c:crosses val="autoZero"/>
        <c:auto val="1"/>
        <c:lblAlgn val="ctr"/>
        <c:lblOffset val="100"/>
        <c:noMultiLvlLbl val="0"/>
      </c:catAx>
      <c:valAx>
        <c:axId val="20567915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678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Hard Filter Effects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'error rates'!$A$17</c:f>
              <c:strCache>
                <c:ptCount val="1"/>
                <c:pt idx="0">
                  <c:v>False Positive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'error rates'!$B$16:$G$16</c:f>
              <c:strCache>
                <c:ptCount val="6"/>
                <c:pt idx="0">
                  <c:v>QD_only</c:v>
                </c:pt>
                <c:pt idx="1">
                  <c:v>QD+FS</c:v>
                </c:pt>
                <c:pt idx="2">
                  <c:v>MQ50_NoReadPos</c:v>
                </c:pt>
                <c:pt idx="3">
                  <c:v>FS_only</c:v>
                </c:pt>
                <c:pt idx="4">
                  <c:v>AllFilters</c:v>
                </c:pt>
                <c:pt idx="5">
                  <c:v>Unfiltered</c:v>
                </c:pt>
              </c:strCache>
            </c:strRef>
          </c:cat>
          <c:val>
            <c:numRef>
              <c:f>'error rates'!$B$17:$G$17</c:f>
              <c:numCache>
                <c:formatCode>General</c:formatCode>
                <c:ptCount val="6"/>
                <c:pt idx="0">
                  <c:v>6.13787380392679E-3</c:v>
                </c:pt>
                <c:pt idx="1">
                  <c:v>5.8625675597654102E-3</c:v>
                </c:pt>
                <c:pt idx="2">
                  <c:v>5.4336264303709901E-3</c:v>
                </c:pt>
                <c:pt idx="3">
                  <c:v>7.2841777615354096E-3</c:v>
                </c:pt>
                <c:pt idx="4">
                  <c:v>5.8108130279330402E-3</c:v>
                </c:pt>
                <c:pt idx="5">
                  <c:v>7.6077696504916999E-3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9B-2041-8510-682CDCECD88B}"/>
            </c:ext>
          </c:extLst>
        </c:ser>
        <c:ser>
          <c:idx val="1"/>
          <c:order val="1"/>
          <c:tx>
            <c:strRef>
              <c:f>'error rates'!$A$18</c:f>
              <c:strCache>
                <c:ptCount val="1"/>
                <c:pt idx="0">
                  <c:v>False Negative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'error rates'!$B$16:$G$16</c:f>
              <c:strCache>
                <c:ptCount val="6"/>
                <c:pt idx="0">
                  <c:v>QD_only</c:v>
                </c:pt>
                <c:pt idx="1">
                  <c:v>QD+FS</c:v>
                </c:pt>
                <c:pt idx="2">
                  <c:v>MQ50_NoReadPos</c:v>
                </c:pt>
                <c:pt idx="3">
                  <c:v>FS_only</c:v>
                </c:pt>
                <c:pt idx="4">
                  <c:v>AllFilters</c:v>
                </c:pt>
                <c:pt idx="5">
                  <c:v>Unfiltered</c:v>
                </c:pt>
              </c:strCache>
            </c:strRef>
          </c:cat>
          <c:val>
            <c:numRef>
              <c:f>'error rates'!$B$18:$G$18</c:f>
              <c:numCache>
                <c:formatCode>General</c:formatCode>
                <c:ptCount val="6"/>
                <c:pt idx="0">
                  <c:v>2.3904905220946101E-3</c:v>
                </c:pt>
                <c:pt idx="1">
                  <c:v>2.3924146919438801E-3</c:v>
                </c:pt>
                <c:pt idx="2">
                  <c:v>9.6580618729550892E-3</c:v>
                </c:pt>
                <c:pt idx="3">
                  <c:v>2.2506883754339802E-3</c:v>
                </c:pt>
                <c:pt idx="4">
                  <c:v>4.0537180747615698E-3</c:v>
                </c:pt>
                <c:pt idx="5">
                  <c:v>2.1255521349216999E-3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9B-2041-8510-682CDCECD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6817984"/>
        <c:axId val="2056820736"/>
      </c:barChart>
      <c:catAx>
        <c:axId val="205681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6820736"/>
        <c:crosses val="autoZero"/>
        <c:auto val="1"/>
        <c:lblAlgn val="ctr"/>
        <c:lblOffset val="100"/>
        <c:noMultiLvlLbl val="0"/>
      </c:catAx>
      <c:valAx>
        <c:axId val="205682073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681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VQSR Effects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'error rates'!$A$36</c:f>
              <c:strCache>
                <c:ptCount val="1"/>
                <c:pt idx="0">
                  <c:v>False Positive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'error rates'!$B$35:$F$35</c:f>
              <c:strCache>
                <c:ptCount val="5"/>
                <c:pt idx="0">
                  <c:v>No VQSR</c:v>
                </c:pt>
                <c:pt idx="1">
                  <c:v>Recommended VQSR</c:v>
                </c:pt>
                <c:pt idx="2">
                  <c:v>snps99_indels98</c:v>
                </c:pt>
                <c:pt idx="3">
                  <c:v>snps98.5, indels 97.5</c:v>
                </c:pt>
                <c:pt idx="4">
                  <c:v>snps99.9, indels 99.5</c:v>
                </c:pt>
              </c:strCache>
            </c:strRef>
          </c:cat>
          <c:val>
            <c:numRef>
              <c:f>'error rates'!$B$36:$F$36</c:f>
              <c:numCache>
                <c:formatCode>General</c:formatCode>
                <c:ptCount val="5"/>
                <c:pt idx="0">
                  <c:v>7.6077696504916999E-3</c:v>
                </c:pt>
                <c:pt idx="1">
                  <c:v>9.0228382534376598E-3</c:v>
                </c:pt>
                <c:pt idx="2">
                  <c:v>6.9581840838196596E-3</c:v>
                </c:pt>
                <c:pt idx="3">
                  <c:v>6.9581840838196596E-3</c:v>
                </c:pt>
                <c:pt idx="4">
                  <c:v>1.1523787594651299E-2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21-6345-81C5-08E92018B6A9}"/>
            </c:ext>
          </c:extLst>
        </c:ser>
        <c:ser>
          <c:idx val="1"/>
          <c:order val="1"/>
          <c:tx>
            <c:strRef>
              <c:f>'error rates'!$A$37</c:f>
              <c:strCache>
                <c:ptCount val="1"/>
                <c:pt idx="0">
                  <c:v>False Negative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'error rates'!$B$35:$F$35</c:f>
              <c:strCache>
                <c:ptCount val="5"/>
                <c:pt idx="0">
                  <c:v>No VQSR</c:v>
                </c:pt>
                <c:pt idx="1">
                  <c:v>Recommended VQSR</c:v>
                </c:pt>
                <c:pt idx="2">
                  <c:v>snps99_indels98</c:v>
                </c:pt>
                <c:pt idx="3">
                  <c:v>snps98.5, indels 97.5</c:v>
                </c:pt>
                <c:pt idx="4">
                  <c:v>snps99.9, indels 99.5</c:v>
                </c:pt>
              </c:strCache>
            </c:strRef>
          </c:cat>
          <c:val>
            <c:numRef>
              <c:f>'error rates'!$B$37:$F$37</c:f>
              <c:numCache>
                <c:formatCode>General</c:formatCode>
                <c:ptCount val="5"/>
                <c:pt idx="0">
                  <c:v>2.1255521349216999E-3</c:v>
                </c:pt>
                <c:pt idx="1">
                  <c:v>1.27995989570115E-2</c:v>
                </c:pt>
                <c:pt idx="2">
                  <c:v>5.0862280332974297E-2</c:v>
                </c:pt>
                <c:pt idx="3">
                  <c:v>5.0862280332974297E-2</c:v>
                </c:pt>
                <c:pt idx="4">
                  <c:v>1.0412346749466899E-2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21-6345-81C5-08E92018B6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5858768"/>
        <c:axId val="2055861520"/>
      </c:barChart>
      <c:catAx>
        <c:axId val="205585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861520"/>
        <c:crosses val="autoZero"/>
        <c:auto val="1"/>
        <c:lblAlgn val="ctr"/>
        <c:lblOffset val="100"/>
        <c:noMultiLvlLbl val="0"/>
      </c:catAx>
      <c:valAx>
        <c:axId val="20558615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85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Overall Performance</a:t>
            </a:r>
          </a:p>
        </c:rich>
      </c:tx>
      <c:layout>
        <c:manualLayout>
          <c:xMode val="edge"/>
          <c:yMode val="edge"/>
          <c:x val="0.41509693824654498"/>
          <c:y val="5.6833558863328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Sheet7!$B$1</c:f>
              <c:strCache>
                <c:ptCount val="1"/>
                <c:pt idx="0">
                  <c:v>Fscore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Sheet7!$A$2:$A$35</c:f>
              <c:strCache>
                <c:ptCount val="34"/>
                <c:pt idx="0">
                  <c:v>rpoplin-dv42</c:v>
                </c:pt>
                <c:pt idx="1">
                  <c:v>hfeng-pmm3</c:v>
                </c:pt>
                <c:pt idx="2">
                  <c:v>hfeng-pmm1</c:v>
                </c:pt>
                <c:pt idx="3">
                  <c:v>dgrover-gatk</c:v>
                </c:pt>
                <c:pt idx="4">
                  <c:v>CCBR-NIH</c:v>
                </c:pt>
                <c:pt idx="5">
                  <c:v>jli-custom</c:v>
                </c:pt>
                <c:pt idx="6">
                  <c:v>bgallagher-sentieon</c:v>
                </c:pt>
                <c:pt idx="7">
                  <c:v>raldana-dualsentieon</c:v>
                </c:pt>
                <c:pt idx="8">
                  <c:v>egarrison-hhga</c:v>
                </c:pt>
                <c:pt idx="9">
                  <c:v>ndellapenna-hhga</c:v>
                </c:pt>
                <c:pt idx="10">
                  <c:v>ltrigg-rtg1</c:v>
                </c:pt>
                <c:pt idx="11">
                  <c:v>ltrigg-rtg2</c:v>
                </c:pt>
                <c:pt idx="12">
                  <c:v>hfeng-pmm2</c:v>
                </c:pt>
                <c:pt idx="13">
                  <c:v>ckim-dragen</c:v>
                </c:pt>
                <c:pt idx="14">
                  <c:v>gduggal-bwafb</c:v>
                </c:pt>
                <c:pt idx="15">
                  <c:v>cchapple-custom</c:v>
                </c:pt>
                <c:pt idx="16">
                  <c:v>ckim-gatk</c:v>
                </c:pt>
                <c:pt idx="17">
                  <c:v>jmaeng-gatk</c:v>
                </c:pt>
                <c:pt idx="18">
                  <c:v>astatham-gatk</c:v>
                </c:pt>
                <c:pt idx="19">
                  <c:v>jpowers-varprowl</c:v>
                </c:pt>
                <c:pt idx="20">
                  <c:v>qzeng-custom</c:v>
                </c:pt>
                <c:pt idx="21">
                  <c:v>eyeh-varpipe</c:v>
                </c:pt>
                <c:pt idx="22">
                  <c:v>ghariani-varprowl</c:v>
                </c:pt>
                <c:pt idx="23">
                  <c:v>gduggal-bwavard</c:v>
                </c:pt>
                <c:pt idx="24">
                  <c:v>ckim-vqsr</c:v>
                </c:pt>
                <c:pt idx="25">
                  <c:v>gduggal-snapfb</c:v>
                </c:pt>
                <c:pt idx="26">
                  <c:v>gduggal-snapvard</c:v>
                </c:pt>
                <c:pt idx="27">
                  <c:v>gduggal-snapplat</c:v>
                </c:pt>
                <c:pt idx="28">
                  <c:v>asubramanian-gatk</c:v>
                </c:pt>
                <c:pt idx="29">
                  <c:v>gduggal-bwaplat</c:v>
                </c:pt>
                <c:pt idx="30">
                  <c:v>mlin-fermikit</c:v>
                </c:pt>
                <c:pt idx="31">
                  <c:v>ckim-isaac</c:v>
                </c:pt>
                <c:pt idx="32">
                  <c:v>anovak-vg</c:v>
                </c:pt>
                <c:pt idx="33">
                  <c:v>ciseli-custom</c:v>
                </c:pt>
              </c:strCache>
            </c:strRef>
          </c:cat>
          <c:val>
            <c:numRef>
              <c:f>Sheet7!$B$2:$B$35</c:f>
              <c:numCache>
                <c:formatCode>General</c:formatCode>
                <c:ptCount val="34"/>
                <c:pt idx="0">
                  <c:v>99.958699999999993</c:v>
                </c:pt>
                <c:pt idx="1">
                  <c:v>99.954800000000006</c:v>
                </c:pt>
                <c:pt idx="2">
                  <c:v>99.949600000000004</c:v>
                </c:pt>
                <c:pt idx="3">
                  <c:v>99.945599999999999</c:v>
                </c:pt>
                <c:pt idx="4">
                  <c:v>99.941599999999994</c:v>
                </c:pt>
                <c:pt idx="5">
                  <c:v>99.938199999999995</c:v>
                </c:pt>
                <c:pt idx="6">
                  <c:v>99.929599999999994</c:v>
                </c:pt>
                <c:pt idx="7">
                  <c:v>99.926000000000002</c:v>
                </c:pt>
                <c:pt idx="8">
                  <c:v>99.898499999999999</c:v>
                </c:pt>
                <c:pt idx="9">
                  <c:v>99.881799999999998</c:v>
                </c:pt>
                <c:pt idx="10">
                  <c:v>99.875399999999999</c:v>
                </c:pt>
                <c:pt idx="11">
                  <c:v>99.874899999999997</c:v>
                </c:pt>
                <c:pt idx="12">
                  <c:v>99.844800000000006</c:v>
                </c:pt>
                <c:pt idx="13">
                  <c:v>99.826800000000006</c:v>
                </c:pt>
                <c:pt idx="14">
                  <c:v>99.781999999999996</c:v>
                </c:pt>
                <c:pt idx="15">
                  <c:v>99.72</c:v>
                </c:pt>
                <c:pt idx="16">
                  <c:v>99.646600000000007</c:v>
                </c:pt>
                <c:pt idx="17">
                  <c:v>99.614400000000003</c:v>
                </c:pt>
                <c:pt idx="18">
                  <c:v>99.593400000000003</c:v>
                </c:pt>
                <c:pt idx="19">
                  <c:v>99.500399999999999</c:v>
                </c:pt>
                <c:pt idx="20">
                  <c:v>99.496600000000001</c:v>
                </c:pt>
                <c:pt idx="21">
                  <c:v>99.466999999999999</c:v>
                </c:pt>
                <c:pt idx="22">
                  <c:v>99.349599999999995</c:v>
                </c:pt>
                <c:pt idx="23">
                  <c:v>99.3249</c:v>
                </c:pt>
                <c:pt idx="24">
                  <c:v>99.286600000000007</c:v>
                </c:pt>
                <c:pt idx="25">
                  <c:v>99.250100000000003</c:v>
                </c:pt>
                <c:pt idx="26">
                  <c:v>99.087100000000007</c:v>
                </c:pt>
                <c:pt idx="27">
                  <c:v>99.003</c:v>
                </c:pt>
                <c:pt idx="28">
                  <c:v>98.937899999999999</c:v>
                </c:pt>
                <c:pt idx="29">
                  <c:v>98.864599999999996</c:v>
                </c:pt>
                <c:pt idx="30">
                  <c:v>98.862899999999996</c:v>
                </c:pt>
                <c:pt idx="31">
                  <c:v>98.535700000000006</c:v>
                </c:pt>
                <c:pt idx="32">
                  <c:v>98.454499999999996</c:v>
                </c:pt>
                <c:pt idx="33">
                  <c:v>97.764799999999994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7F-1744-BE58-E130B3642367}"/>
            </c:ext>
          </c:extLst>
        </c:ser>
        <c:ser>
          <c:idx val="1"/>
          <c:order val="1"/>
          <c:tx>
            <c:strRef>
              <c:f>Sheet7!$C$1</c:f>
              <c:strCache>
                <c:ptCount val="1"/>
                <c:pt idx="0">
                  <c:v>Recall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Sheet7!$A$2:$A$35</c:f>
              <c:strCache>
                <c:ptCount val="34"/>
                <c:pt idx="0">
                  <c:v>rpoplin-dv42</c:v>
                </c:pt>
                <c:pt idx="1">
                  <c:v>hfeng-pmm3</c:v>
                </c:pt>
                <c:pt idx="2">
                  <c:v>hfeng-pmm1</c:v>
                </c:pt>
                <c:pt idx="3">
                  <c:v>dgrover-gatk</c:v>
                </c:pt>
                <c:pt idx="4">
                  <c:v>CCBR-NIH</c:v>
                </c:pt>
                <c:pt idx="5">
                  <c:v>jli-custom</c:v>
                </c:pt>
                <c:pt idx="6">
                  <c:v>bgallagher-sentieon</c:v>
                </c:pt>
                <c:pt idx="7">
                  <c:v>raldana-dualsentieon</c:v>
                </c:pt>
                <c:pt idx="8">
                  <c:v>egarrison-hhga</c:v>
                </c:pt>
                <c:pt idx="9">
                  <c:v>ndellapenna-hhga</c:v>
                </c:pt>
                <c:pt idx="10">
                  <c:v>ltrigg-rtg1</c:v>
                </c:pt>
                <c:pt idx="11">
                  <c:v>ltrigg-rtg2</c:v>
                </c:pt>
                <c:pt idx="12">
                  <c:v>hfeng-pmm2</c:v>
                </c:pt>
                <c:pt idx="13">
                  <c:v>ckim-dragen</c:v>
                </c:pt>
                <c:pt idx="14">
                  <c:v>gduggal-bwafb</c:v>
                </c:pt>
                <c:pt idx="15">
                  <c:v>cchapple-custom</c:v>
                </c:pt>
                <c:pt idx="16">
                  <c:v>ckim-gatk</c:v>
                </c:pt>
                <c:pt idx="17">
                  <c:v>jmaeng-gatk</c:v>
                </c:pt>
                <c:pt idx="18">
                  <c:v>astatham-gatk</c:v>
                </c:pt>
                <c:pt idx="19">
                  <c:v>jpowers-varprowl</c:v>
                </c:pt>
                <c:pt idx="20">
                  <c:v>qzeng-custom</c:v>
                </c:pt>
                <c:pt idx="21">
                  <c:v>eyeh-varpipe</c:v>
                </c:pt>
                <c:pt idx="22">
                  <c:v>ghariani-varprowl</c:v>
                </c:pt>
                <c:pt idx="23">
                  <c:v>gduggal-bwavard</c:v>
                </c:pt>
                <c:pt idx="24">
                  <c:v>ckim-vqsr</c:v>
                </c:pt>
                <c:pt idx="25">
                  <c:v>gduggal-snapfb</c:v>
                </c:pt>
                <c:pt idx="26">
                  <c:v>gduggal-snapvard</c:v>
                </c:pt>
                <c:pt idx="27">
                  <c:v>gduggal-snapplat</c:v>
                </c:pt>
                <c:pt idx="28">
                  <c:v>asubramanian-gatk</c:v>
                </c:pt>
                <c:pt idx="29">
                  <c:v>gduggal-bwaplat</c:v>
                </c:pt>
                <c:pt idx="30">
                  <c:v>mlin-fermikit</c:v>
                </c:pt>
                <c:pt idx="31">
                  <c:v>ckim-isaac</c:v>
                </c:pt>
                <c:pt idx="32">
                  <c:v>anovak-vg</c:v>
                </c:pt>
                <c:pt idx="33">
                  <c:v>ciseli-custom</c:v>
                </c:pt>
              </c:strCache>
            </c:strRef>
          </c:cat>
          <c:val>
            <c:numRef>
              <c:f>Sheet7!$C$2:$C$35</c:f>
              <c:numCache>
                <c:formatCode>General</c:formatCode>
                <c:ptCount val="34"/>
                <c:pt idx="0">
                  <c:v>99.944699999999997</c:v>
                </c:pt>
                <c:pt idx="1">
                  <c:v>99.933899999999994</c:v>
                </c:pt>
                <c:pt idx="2">
                  <c:v>99.922700000000006</c:v>
                </c:pt>
                <c:pt idx="3">
                  <c:v>99.963099999999997</c:v>
                </c:pt>
                <c:pt idx="4">
                  <c:v>99.925399999999996</c:v>
                </c:pt>
                <c:pt idx="5">
                  <c:v>99.960300000000004</c:v>
                </c:pt>
                <c:pt idx="6">
                  <c:v>99.967299999999994</c:v>
                </c:pt>
                <c:pt idx="7">
                  <c:v>99.9131</c:v>
                </c:pt>
                <c:pt idx="8">
                  <c:v>99.836500000000001</c:v>
                </c:pt>
                <c:pt idx="9">
                  <c:v>99.811800000000005</c:v>
                </c:pt>
                <c:pt idx="10">
                  <c:v>99.892099999999999</c:v>
                </c:pt>
                <c:pt idx="11">
                  <c:v>99.893500000000003</c:v>
                </c:pt>
                <c:pt idx="12">
                  <c:v>99.883200000000002</c:v>
                </c:pt>
                <c:pt idx="13">
                  <c:v>99.952399999999997</c:v>
                </c:pt>
                <c:pt idx="14">
                  <c:v>99.861900000000006</c:v>
                </c:pt>
                <c:pt idx="15">
                  <c:v>99.939300000000003</c:v>
                </c:pt>
                <c:pt idx="16">
                  <c:v>99.478800000000007</c:v>
                </c:pt>
                <c:pt idx="17">
                  <c:v>99.460800000000006</c:v>
                </c:pt>
                <c:pt idx="18">
                  <c:v>99.209100000000007</c:v>
                </c:pt>
                <c:pt idx="19">
                  <c:v>99.544700000000006</c:v>
                </c:pt>
                <c:pt idx="20">
                  <c:v>99.241299999999995</c:v>
                </c:pt>
                <c:pt idx="21">
                  <c:v>99.963800000000006</c:v>
                </c:pt>
                <c:pt idx="22">
                  <c:v>99.868499999999997</c:v>
                </c:pt>
                <c:pt idx="23">
                  <c:v>99.043099999999995</c:v>
                </c:pt>
                <c:pt idx="24">
                  <c:v>98.6511</c:v>
                </c:pt>
                <c:pt idx="25">
                  <c:v>99.802599999999998</c:v>
                </c:pt>
                <c:pt idx="26">
                  <c:v>98.934100000000001</c:v>
                </c:pt>
                <c:pt idx="27">
                  <c:v>98.6815</c:v>
                </c:pt>
                <c:pt idx="28">
                  <c:v>97.998500000000007</c:v>
                </c:pt>
                <c:pt idx="29">
                  <c:v>98.0471</c:v>
                </c:pt>
                <c:pt idx="30">
                  <c:v>98.231099999999998</c:v>
                </c:pt>
                <c:pt idx="31">
                  <c:v>97.161600000000007</c:v>
                </c:pt>
                <c:pt idx="32">
                  <c:v>98.335700000000003</c:v>
                </c:pt>
                <c:pt idx="33">
                  <c:v>98.835599999999999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7F-1744-BE58-E130B3642367}"/>
            </c:ext>
          </c:extLst>
        </c:ser>
        <c:ser>
          <c:idx val="2"/>
          <c:order val="2"/>
          <c:tx>
            <c:strRef>
              <c:f>Sheet7!$D$1</c:f>
              <c:strCache>
                <c:ptCount val="1"/>
                <c:pt idx="0">
                  <c:v>Precision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412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7F-1744-BE58-E130B3642367}"/>
              </c:ext>
            </c:extLst>
          </c:dPt>
          <c:cat>
            <c:strRef>
              <c:f>Sheet7!$A$2:$A$35</c:f>
              <c:strCache>
                <c:ptCount val="34"/>
                <c:pt idx="0">
                  <c:v>rpoplin-dv42</c:v>
                </c:pt>
                <c:pt idx="1">
                  <c:v>hfeng-pmm3</c:v>
                </c:pt>
                <c:pt idx="2">
                  <c:v>hfeng-pmm1</c:v>
                </c:pt>
                <c:pt idx="3">
                  <c:v>dgrover-gatk</c:v>
                </c:pt>
                <c:pt idx="4">
                  <c:v>CCBR-NIH</c:v>
                </c:pt>
                <c:pt idx="5">
                  <c:v>jli-custom</c:v>
                </c:pt>
                <c:pt idx="6">
                  <c:v>bgallagher-sentieon</c:v>
                </c:pt>
                <c:pt idx="7">
                  <c:v>raldana-dualsentieon</c:v>
                </c:pt>
                <c:pt idx="8">
                  <c:v>egarrison-hhga</c:v>
                </c:pt>
                <c:pt idx="9">
                  <c:v>ndellapenna-hhga</c:v>
                </c:pt>
                <c:pt idx="10">
                  <c:v>ltrigg-rtg1</c:v>
                </c:pt>
                <c:pt idx="11">
                  <c:v>ltrigg-rtg2</c:v>
                </c:pt>
                <c:pt idx="12">
                  <c:v>hfeng-pmm2</c:v>
                </c:pt>
                <c:pt idx="13">
                  <c:v>ckim-dragen</c:v>
                </c:pt>
                <c:pt idx="14">
                  <c:v>gduggal-bwafb</c:v>
                </c:pt>
                <c:pt idx="15">
                  <c:v>cchapple-custom</c:v>
                </c:pt>
                <c:pt idx="16">
                  <c:v>ckim-gatk</c:v>
                </c:pt>
                <c:pt idx="17">
                  <c:v>jmaeng-gatk</c:v>
                </c:pt>
                <c:pt idx="18">
                  <c:v>astatham-gatk</c:v>
                </c:pt>
                <c:pt idx="19">
                  <c:v>jpowers-varprowl</c:v>
                </c:pt>
                <c:pt idx="20">
                  <c:v>qzeng-custom</c:v>
                </c:pt>
                <c:pt idx="21">
                  <c:v>eyeh-varpipe</c:v>
                </c:pt>
                <c:pt idx="22">
                  <c:v>ghariani-varprowl</c:v>
                </c:pt>
                <c:pt idx="23">
                  <c:v>gduggal-bwavard</c:v>
                </c:pt>
                <c:pt idx="24">
                  <c:v>ckim-vqsr</c:v>
                </c:pt>
                <c:pt idx="25">
                  <c:v>gduggal-snapfb</c:v>
                </c:pt>
                <c:pt idx="26">
                  <c:v>gduggal-snapvard</c:v>
                </c:pt>
                <c:pt idx="27">
                  <c:v>gduggal-snapplat</c:v>
                </c:pt>
                <c:pt idx="28">
                  <c:v>asubramanian-gatk</c:v>
                </c:pt>
                <c:pt idx="29">
                  <c:v>gduggal-bwaplat</c:v>
                </c:pt>
                <c:pt idx="30">
                  <c:v>mlin-fermikit</c:v>
                </c:pt>
                <c:pt idx="31">
                  <c:v>ckim-isaac</c:v>
                </c:pt>
                <c:pt idx="32">
                  <c:v>anovak-vg</c:v>
                </c:pt>
                <c:pt idx="33">
                  <c:v>ciseli-custom</c:v>
                </c:pt>
              </c:strCache>
            </c:strRef>
          </c:cat>
          <c:val>
            <c:numRef>
              <c:f>Sheet7!$D$2:$D$35</c:f>
              <c:numCache>
                <c:formatCode>General</c:formatCode>
                <c:ptCount val="34"/>
                <c:pt idx="0">
                  <c:v>99.972800000000007</c:v>
                </c:pt>
                <c:pt idx="1">
                  <c:v>99.9756</c:v>
                </c:pt>
                <c:pt idx="2">
                  <c:v>99.976600000000005</c:v>
                </c:pt>
                <c:pt idx="3">
                  <c:v>99.928200000000004</c:v>
                </c:pt>
                <c:pt idx="4">
                  <c:v>99.957899999999995</c:v>
                </c:pt>
                <c:pt idx="5">
                  <c:v>99.915999999999997</c:v>
                </c:pt>
                <c:pt idx="6">
                  <c:v>99.891900000000007</c:v>
                </c:pt>
                <c:pt idx="7">
                  <c:v>99.938900000000004</c:v>
                </c:pt>
                <c:pt idx="8">
                  <c:v>99.960700000000003</c:v>
                </c:pt>
                <c:pt idx="9">
                  <c:v>99.951899999999995</c:v>
                </c:pt>
                <c:pt idx="10">
                  <c:v>99.858699999999999</c:v>
                </c:pt>
                <c:pt idx="11">
                  <c:v>99.856200000000001</c:v>
                </c:pt>
                <c:pt idx="12">
                  <c:v>99.806299999999993</c:v>
                </c:pt>
                <c:pt idx="13">
                  <c:v>99.701499999999996</c:v>
                </c:pt>
                <c:pt idx="14">
                  <c:v>99.702100000000002</c:v>
                </c:pt>
                <c:pt idx="15">
                  <c:v>99.501599999999996</c:v>
                </c:pt>
                <c:pt idx="16">
                  <c:v>99.814999999999998</c:v>
                </c:pt>
                <c:pt idx="17">
                  <c:v>99.768600000000006</c:v>
                </c:pt>
                <c:pt idx="18">
                  <c:v>99.980699999999999</c:v>
                </c:pt>
                <c:pt idx="19">
                  <c:v>99.456100000000006</c:v>
                </c:pt>
                <c:pt idx="20">
                  <c:v>99.753299999999996</c:v>
                </c:pt>
                <c:pt idx="21">
                  <c:v>98.975099999999998</c:v>
                </c:pt>
                <c:pt idx="22">
                  <c:v>98.836100000000002</c:v>
                </c:pt>
                <c:pt idx="23">
                  <c:v>99.6083</c:v>
                </c:pt>
                <c:pt idx="24">
                  <c:v>99.930300000000003</c:v>
                </c:pt>
                <c:pt idx="25">
                  <c:v>98.703699999999998</c:v>
                </c:pt>
                <c:pt idx="26">
                  <c:v>99.240600000000001</c:v>
                </c:pt>
                <c:pt idx="27">
                  <c:v>99.326599999999999</c:v>
                </c:pt>
                <c:pt idx="28">
                  <c:v>99.895399999999995</c:v>
                </c:pt>
                <c:pt idx="29">
                  <c:v>99.695800000000006</c:v>
                </c:pt>
                <c:pt idx="30">
                  <c:v>99.502899999999997</c:v>
                </c:pt>
                <c:pt idx="31">
                  <c:v>99.949399999999997</c:v>
                </c:pt>
                <c:pt idx="32">
                  <c:v>98.573599999999999</c:v>
                </c:pt>
                <c:pt idx="33">
                  <c:v>96.716899999999995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27F-1744-BE58-E130B3642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0171344"/>
        <c:axId val="-2140357920"/>
      </c:lineChart>
      <c:catAx>
        <c:axId val="-214017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0357920"/>
        <c:crosses val="autoZero"/>
        <c:auto val="1"/>
        <c:lblAlgn val="ctr"/>
        <c:lblOffset val="100"/>
        <c:noMultiLvlLbl val="0"/>
      </c:catAx>
      <c:valAx>
        <c:axId val="-2140357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0171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Sheet6!$E$1</c:f>
              <c:strCache>
                <c:ptCount val="1"/>
                <c:pt idx="0">
                  <c:v>SNP-Fscore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F2-7A4A-BC5A-240C883037E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7F2-7A4A-BC5A-240C883037EF}"/>
              </c:ext>
            </c:extLst>
          </c:dPt>
          <c:cat>
            <c:strRef>
              <c:f>Sheet6!$D$2:$D$35</c:f>
              <c:strCache>
                <c:ptCount val="34"/>
                <c:pt idx="0">
                  <c:v>Verily Life Sciences</c:v>
                </c:pt>
                <c:pt idx="1">
                  <c:v>Sentieon</c:v>
                </c:pt>
                <c:pt idx="2">
                  <c:v>CCBR-NIH</c:v>
                </c:pt>
                <c:pt idx="3">
                  <c:v>Sentieon</c:v>
                </c:pt>
                <c:pt idx="4">
                  <c:v>Sanofi-Genzyme</c:v>
                </c:pt>
                <c:pt idx="5">
                  <c:v>Sentieon</c:v>
                </c:pt>
                <c:pt idx="6">
                  <c:v>Roche</c:v>
                </c:pt>
                <c:pt idx="7">
                  <c:v>Sentieon</c:v>
                </c:pt>
                <c:pt idx="8">
                  <c:v>Sentieon</c:v>
                </c:pt>
                <c:pt idx="9">
                  <c:v>ANU</c:v>
                </c:pt>
                <c:pt idx="10">
                  <c:v>RTG</c:v>
                </c:pt>
                <c:pt idx="11">
                  <c:v>RTG</c:v>
                </c:pt>
                <c:pt idx="12">
                  <c:v>Saphetor</c:v>
                </c:pt>
                <c:pt idx="13">
                  <c:v>Macrogen</c:v>
                </c:pt>
                <c:pt idx="14">
                  <c:v>DNAnexus Science</c:v>
                </c:pt>
                <c:pt idx="15">
                  <c:v>Broad Institute</c:v>
                </c:pt>
                <c:pt idx="16">
                  <c:v>Macrogen</c:v>
                </c:pt>
                <c:pt idx="17">
                  <c:v>Yonsei University</c:v>
                </c:pt>
                <c:pt idx="18">
                  <c:v>KCCG</c:v>
                </c:pt>
                <c:pt idx="19">
                  <c:v>Q2 Solutions</c:v>
                </c:pt>
                <c:pt idx="20">
                  <c:v>LabCorp</c:v>
                </c:pt>
                <c:pt idx="21">
                  <c:v>Academia Sinica</c:v>
                </c:pt>
                <c:pt idx="22">
                  <c:v>Quintiles</c:v>
                </c:pt>
                <c:pt idx="23">
                  <c:v>DNAnexus Science</c:v>
                </c:pt>
                <c:pt idx="24">
                  <c:v>Macrogen</c:v>
                </c:pt>
                <c:pt idx="25">
                  <c:v>DNAnexus Science</c:v>
                </c:pt>
                <c:pt idx="26">
                  <c:v>DNAnexus Science</c:v>
                </c:pt>
                <c:pt idx="27">
                  <c:v>DNAnexus Science</c:v>
                </c:pt>
                <c:pt idx="28">
                  <c:v>Broad Institute</c:v>
                </c:pt>
                <c:pt idx="29">
                  <c:v>DNAnexus Science</c:v>
                </c:pt>
                <c:pt idx="30">
                  <c:v>DNAnexus Science</c:v>
                </c:pt>
                <c:pt idx="31">
                  <c:v>Macrogen</c:v>
                </c:pt>
                <c:pt idx="32">
                  <c:v>vgteam</c:v>
                </c:pt>
                <c:pt idx="33">
                  <c:v>SIB</c:v>
                </c:pt>
              </c:strCache>
            </c:strRef>
          </c:cat>
          <c:val>
            <c:numRef>
              <c:f>Sheet6!$E$2:$E$35</c:f>
              <c:numCache>
                <c:formatCode>General</c:formatCode>
                <c:ptCount val="34"/>
                <c:pt idx="0">
                  <c:v>99.958699999999993</c:v>
                </c:pt>
                <c:pt idx="1">
                  <c:v>99.954800000000006</c:v>
                </c:pt>
                <c:pt idx="2">
                  <c:v>99.949600000000004</c:v>
                </c:pt>
                <c:pt idx="3">
                  <c:v>99.945599999999999</c:v>
                </c:pt>
                <c:pt idx="4">
                  <c:v>99.941599999999994</c:v>
                </c:pt>
                <c:pt idx="5">
                  <c:v>99.938199999999995</c:v>
                </c:pt>
                <c:pt idx="6">
                  <c:v>99.929599999999994</c:v>
                </c:pt>
                <c:pt idx="7">
                  <c:v>99.926000000000002</c:v>
                </c:pt>
                <c:pt idx="8">
                  <c:v>99.898499999999999</c:v>
                </c:pt>
                <c:pt idx="9">
                  <c:v>99.881799999999998</c:v>
                </c:pt>
                <c:pt idx="10">
                  <c:v>99.875399999999999</c:v>
                </c:pt>
                <c:pt idx="11">
                  <c:v>99.874899999999997</c:v>
                </c:pt>
                <c:pt idx="12">
                  <c:v>99.844800000000006</c:v>
                </c:pt>
                <c:pt idx="13">
                  <c:v>99.826800000000006</c:v>
                </c:pt>
                <c:pt idx="14">
                  <c:v>99.781999999999996</c:v>
                </c:pt>
                <c:pt idx="15">
                  <c:v>99.72</c:v>
                </c:pt>
                <c:pt idx="16">
                  <c:v>99.646600000000007</c:v>
                </c:pt>
                <c:pt idx="17">
                  <c:v>99.614400000000003</c:v>
                </c:pt>
                <c:pt idx="18">
                  <c:v>99.593400000000003</c:v>
                </c:pt>
                <c:pt idx="19">
                  <c:v>99.500399999999999</c:v>
                </c:pt>
                <c:pt idx="20">
                  <c:v>99.496600000000001</c:v>
                </c:pt>
                <c:pt idx="21">
                  <c:v>99.466999999999999</c:v>
                </c:pt>
                <c:pt idx="22">
                  <c:v>99.349599999999995</c:v>
                </c:pt>
                <c:pt idx="23">
                  <c:v>99.3249</c:v>
                </c:pt>
                <c:pt idx="24">
                  <c:v>99.286600000000007</c:v>
                </c:pt>
                <c:pt idx="25">
                  <c:v>99.250100000000003</c:v>
                </c:pt>
                <c:pt idx="26">
                  <c:v>99.087100000000007</c:v>
                </c:pt>
                <c:pt idx="27">
                  <c:v>99.003</c:v>
                </c:pt>
                <c:pt idx="28">
                  <c:v>98.937899999999999</c:v>
                </c:pt>
                <c:pt idx="29">
                  <c:v>98.864599999999996</c:v>
                </c:pt>
                <c:pt idx="30">
                  <c:v>98.862899999999996</c:v>
                </c:pt>
                <c:pt idx="31">
                  <c:v>98.535700000000006</c:v>
                </c:pt>
                <c:pt idx="32">
                  <c:v>98.454499999999996</c:v>
                </c:pt>
                <c:pt idx="33">
                  <c:v>97.764799999999994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F2-7A4A-BC5A-240C88303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6144416"/>
        <c:axId val="2056147168"/>
      </c:barChart>
      <c:catAx>
        <c:axId val="205614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6147168"/>
        <c:crosses val="autoZero"/>
        <c:auto val="1"/>
        <c:lblAlgn val="ctr"/>
        <c:lblOffset val="100"/>
        <c:noMultiLvlLbl val="0"/>
      </c:catAx>
      <c:valAx>
        <c:axId val="2056147168"/>
        <c:scaling>
          <c:orientation val="minMax"/>
          <c:max val="10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614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408958950463703"/>
          <c:y val="9.950248756218900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Sheet6!$N$1</c:f>
              <c:strCache>
                <c:ptCount val="1"/>
                <c:pt idx="0">
                  <c:v>INDEL-Fscore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22-9348-85B0-534E7AA834F8}"/>
              </c:ext>
            </c:extLst>
          </c:dPt>
          <c:cat>
            <c:strRef>
              <c:f>Sheet6!$M$2:$M$35</c:f>
              <c:strCache>
                <c:ptCount val="34"/>
                <c:pt idx="0">
                  <c:v>Sanofi-Genzyme</c:v>
                </c:pt>
                <c:pt idx="1">
                  <c:v>Roche</c:v>
                </c:pt>
                <c:pt idx="2">
                  <c:v>Sentieon</c:v>
                </c:pt>
                <c:pt idx="3">
                  <c:v>KCCG</c:v>
                </c:pt>
                <c:pt idx="4">
                  <c:v>Sentieon</c:v>
                </c:pt>
                <c:pt idx="5">
                  <c:v>Sentieon</c:v>
                </c:pt>
                <c:pt idx="6">
                  <c:v>Sentieon</c:v>
                </c:pt>
                <c:pt idx="7">
                  <c:v>Macrogen</c:v>
                </c:pt>
                <c:pt idx="8">
                  <c:v>RTG</c:v>
                </c:pt>
                <c:pt idx="9">
                  <c:v>Macrogen</c:v>
                </c:pt>
                <c:pt idx="10">
                  <c:v>Saphetor</c:v>
                </c:pt>
                <c:pt idx="11">
                  <c:v>Macrogen</c:v>
                </c:pt>
                <c:pt idx="12">
                  <c:v>Yonsei University</c:v>
                </c:pt>
                <c:pt idx="13">
                  <c:v>Sentieon</c:v>
                </c:pt>
                <c:pt idx="14">
                  <c:v>RTG</c:v>
                </c:pt>
                <c:pt idx="15">
                  <c:v>Verily Life Sciences</c:v>
                </c:pt>
                <c:pt idx="16">
                  <c:v>Broad Institute</c:v>
                </c:pt>
                <c:pt idx="17">
                  <c:v>CCBR-NIH</c:v>
                </c:pt>
                <c:pt idx="18">
                  <c:v>-</c:v>
                </c:pt>
                <c:pt idx="19">
                  <c:v>ANU</c:v>
                </c:pt>
                <c:pt idx="20">
                  <c:v>DNAnexus Science</c:v>
                </c:pt>
                <c:pt idx="21">
                  <c:v>LabCorp</c:v>
                </c:pt>
                <c:pt idx="22">
                  <c:v>Macrogen</c:v>
                </c:pt>
                <c:pt idx="23">
                  <c:v>DNAnexus Science</c:v>
                </c:pt>
                <c:pt idx="24">
                  <c:v>DNAnexus Science</c:v>
                </c:pt>
                <c:pt idx="25">
                  <c:v>Academia Sinica</c:v>
                </c:pt>
                <c:pt idx="26">
                  <c:v>DNAnexus Science</c:v>
                </c:pt>
                <c:pt idx="27">
                  <c:v>DNAnexus Science</c:v>
                </c:pt>
                <c:pt idx="28">
                  <c:v>Quintiles</c:v>
                </c:pt>
                <c:pt idx="29">
                  <c:v>Q2 Solutions</c:v>
                </c:pt>
                <c:pt idx="30">
                  <c:v>SIB</c:v>
                </c:pt>
                <c:pt idx="31">
                  <c:v>DNAnexus Science</c:v>
                </c:pt>
                <c:pt idx="32">
                  <c:v>DNAnexus Science</c:v>
                </c:pt>
                <c:pt idx="33">
                  <c:v>vgteam</c:v>
                </c:pt>
              </c:strCache>
            </c:strRef>
          </c:cat>
          <c:val>
            <c:numRef>
              <c:f>Sheet6!$N$2:$N$35</c:f>
              <c:numCache>
                <c:formatCode>General</c:formatCode>
                <c:ptCount val="34"/>
                <c:pt idx="0">
                  <c:v>99.400899999999993</c:v>
                </c:pt>
                <c:pt idx="1">
                  <c:v>99.367500000000007</c:v>
                </c:pt>
                <c:pt idx="2">
                  <c:v>99.362799999999979</c:v>
                </c:pt>
                <c:pt idx="3">
                  <c:v>99.342399999999998</c:v>
                </c:pt>
                <c:pt idx="4">
                  <c:v>99.339699999999993</c:v>
                </c:pt>
                <c:pt idx="5">
                  <c:v>99.311899999999994</c:v>
                </c:pt>
                <c:pt idx="6">
                  <c:v>99.267799999999994</c:v>
                </c:pt>
                <c:pt idx="7">
                  <c:v>99.254099999999994</c:v>
                </c:pt>
                <c:pt idx="8">
                  <c:v>99.253900000000002</c:v>
                </c:pt>
                <c:pt idx="9">
                  <c:v>99.227099999999993</c:v>
                </c:pt>
                <c:pt idx="10">
                  <c:v>99.138799999999961</c:v>
                </c:pt>
                <c:pt idx="11">
                  <c:v>99.135900000000007</c:v>
                </c:pt>
                <c:pt idx="12">
                  <c:v>99.109800000000007</c:v>
                </c:pt>
                <c:pt idx="13">
                  <c:v>99.109499999999997</c:v>
                </c:pt>
                <c:pt idx="14">
                  <c:v>99.016000000000005</c:v>
                </c:pt>
                <c:pt idx="15">
                  <c:v>98.980199999999996</c:v>
                </c:pt>
                <c:pt idx="16">
                  <c:v>98.841800000000006</c:v>
                </c:pt>
                <c:pt idx="17">
                  <c:v>98.68989999999998</c:v>
                </c:pt>
                <c:pt idx="18">
                  <c:v>97.425299999999993</c:v>
                </c:pt>
                <c:pt idx="19">
                  <c:v>97.383799999999979</c:v>
                </c:pt>
                <c:pt idx="20">
                  <c:v>96.947400000000002</c:v>
                </c:pt>
                <c:pt idx="21">
                  <c:v>96.831599999999995</c:v>
                </c:pt>
                <c:pt idx="22">
                  <c:v>95.809899999999999</c:v>
                </c:pt>
                <c:pt idx="23">
                  <c:v>95.599699999999999</c:v>
                </c:pt>
                <c:pt idx="24">
                  <c:v>92.662099999999995</c:v>
                </c:pt>
                <c:pt idx="25">
                  <c:v>92.5779</c:v>
                </c:pt>
                <c:pt idx="26">
                  <c:v>92.260199999999998</c:v>
                </c:pt>
                <c:pt idx="27">
                  <c:v>87.346400000000003</c:v>
                </c:pt>
                <c:pt idx="28">
                  <c:v>87.202500000000001</c:v>
                </c:pt>
                <c:pt idx="29">
                  <c:v>86.488500000000002</c:v>
                </c:pt>
                <c:pt idx="30">
                  <c:v>83.545299999999997</c:v>
                </c:pt>
                <c:pt idx="31">
                  <c:v>83.026399999999995</c:v>
                </c:pt>
                <c:pt idx="32">
                  <c:v>76.421000000000006</c:v>
                </c:pt>
                <c:pt idx="33">
                  <c:v>70.495999999999995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22-9348-85B0-534E7AA83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45743696"/>
        <c:axId val="-2082808000"/>
      </c:barChart>
      <c:catAx>
        <c:axId val="-204574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2808000"/>
        <c:crosses val="autoZero"/>
        <c:auto val="1"/>
        <c:lblAlgn val="ctr"/>
        <c:lblOffset val="100"/>
        <c:noMultiLvlLbl val="0"/>
      </c:catAx>
      <c:valAx>
        <c:axId val="-2082808000"/>
        <c:scaling>
          <c:orientation val="minMax"/>
          <c:max val="10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574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426239528278149E-2"/>
          <c:y val="2.4980842911877396E-2"/>
          <c:w val="0.77789531873584294"/>
          <c:h val="0.86634567230820281"/>
        </c:manualLayout>
      </c:layout>
      <c:scatterChart>
        <c:scatterStyle val="lineMarker"/>
        <c:varyColors val="0"/>
        <c:ser>
          <c:idx val="0"/>
          <c:order val="0"/>
          <c:tx>
            <c:v>CCBR_Indel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>
                  <a:alpha val="60000"/>
                </a:schemeClr>
              </a:solidFill>
              <a:ln w="9525">
                <a:solidFill>
                  <a:schemeClr val="tx1">
                    <a:alpha val="60000"/>
                  </a:schemeClr>
                </a:solidFill>
              </a:ln>
              <a:effectLst/>
            </c:spPr>
          </c:marker>
          <c:xVal>
            <c:numRef>
              <c:f>Sheet1!$M$2:$M$7</c:f>
              <c:numCache>
                <c:formatCode>_(* #,##0.00000_);_(* \(#,##0.00000\);_(* "-"??_);_(@_)</c:formatCode>
                <c:ptCount val="6"/>
                <c:pt idx="0">
                  <c:v>0.98388199999999904</c:v>
                </c:pt>
                <c:pt idx="1">
                  <c:v>0.97932900000000001</c:v>
                </c:pt>
                <c:pt idx="2">
                  <c:v>0.97931699999999999</c:v>
                </c:pt>
                <c:pt idx="3">
                  <c:v>0.98391600000000001</c:v>
                </c:pt>
                <c:pt idx="4">
                  <c:v>0.97936100000000004</c:v>
                </c:pt>
                <c:pt idx="5">
                  <c:v>0.97934900000000003</c:v>
                </c:pt>
              </c:numCache>
            </c:numRef>
          </c:xVal>
          <c:yVal>
            <c:numRef>
              <c:f>Sheet1!$N$2:$N$7</c:f>
              <c:numCache>
                <c:formatCode>_(* #,##0.00000_);_(* \(#,##0.00000\);_(* "-"??_);_(@_)</c:formatCode>
                <c:ptCount val="6"/>
                <c:pt idx="0">
                  <c:v>0.98832900000000001</c:v>
                </c:pt>
                <c:pt idx="1">
                  <c:v>0.98903399999999997</c:v>
                </c:pt>
                <c:pt idx="2">
                  <c:v>0.98901299999999903</c:v>
                </c:pt>
                <c:pt idx="3">
                  <c:v>0.98824500000000004</c:v>
                </c:pt>
                <c:pt idx="4">
                  <c:v>0.98894799999999905</c:v>
                </c:pt>
                <c:pt idx="5">
                  <c:v>0.988927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CA-4C7D-BAC0-B15FCDF165D5}"/>
            </c:ext>
          </c:extLst>
        </c:ser>
        <c:ser>
          <c:idx val="1"/>
          <c:order val="1"/>
          <c:tx>
            <c:v>Dragen_Indel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2">
                  <a:alpha val="60000"/>
                </a:schemeClr>
              </a:solidFill>
              <a:ln w="9525">
                <a:solidFill>
                  <a:schemeClr val="tx1">
                    <a:alpha val="60000"/>
                  </a:schemeClr>
                </a:solidFill>
              </a:ln>
              <a:effectLst/>
            </c:spPr>
          </c:marker>
          <c:dPt>
            <c:idx val="4"/>
            <c:marker>
              <c:symbol val="circle"/>
              <c:size val="10"/>
              <c:spPr>
                <a:solidFill>
                  <a:schemeClr val="accent2">
                    <a:lumMod val="20000"/>
                    <a:lumOff val="80000"/>
                    <a:alpha val="60000"/>
                  </a:schemeClr>
                </a:solidFill>
                <a:ln w="9525">
                  <a:solidFill>
                    <a:schemeClr val="tx1">
                      <a:alpha val="6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14CA-4C7D-BAC0-B15FCDF165D5}"/>
              </c:ext>
            </c:extLst>
          </c:dPt>
          <c:dPt>
            <c:idx val="5"/>
            <c:marker>
              <c:symbol val="circle"/>
              <c:size val="10"/>
              <c:spPr>
                <a:solidFill>
                  <a:schemeClr val="accent2">
                    <a:lumMod val="20000"/>
                    <a:lumOff val="80000"/>
                    <a:alpha val="60000"/>
                  </a:schemeClr>
                </a:solidFill>
                <a:ln w="9525">
                  <a:solidFill>
                    <a:srgbClr val="FF0000">
                      <a:alpha val="60000"/>
                    </a:srgb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14CA-4C7D-BAC0-B15FCDF165D5}"/>
              </c:ext>
            </c:extLst>
          </c:dPt>
          <c:xVal>
            <c:numRef>
              <c:f>Sheet1!$M$8:$M$13</c:f>
              <c:numCache>
                <c:formatCode>_(* #,##0.00000_);_(* \(#,##0.00000\);_(* "-"??_);_(@_)</c:formatCode>
                <c:ptCount val="6"/>
                <c:pt idx="0">
                  <c:v>0.99362199999999901</c:v>
                </c:pt>
                <c:pt idx="1">
                  <c:v>0.99595400000000001</c:v>
                </c:pt>
                <c:pt idx="2">
                  <c:v>0.98719999999999997</c:v>
                </c:pt>
                <c:pt idx="3">
                  <c:v>0.99574300000000004</c:v>
                </c:pt>
                <c:pt idx="4">
                  <c:v>0.72866600000000004</c:v>
                </c:pt>
                <c:pt idx="5">
                  <c:v>0.79677100000000001</c:v>
                </c:pt>
              </c:numCache>
            </c:numRef>
          </c:xVal>
          <c:yVal>
            <c:numRef>
              <c:f>Sheet1!$N$8:$N$13</c:f>
              <c:numCache>
                <c:formatCode>_(* #,##0.00000_);_(* \(#,##0.00000\);_(* "-"??_);_(@_)</c:formatCode>
                <c:ptCount val="6"/>
                <c:pt idx="0">
                  <c:v>0.99334</c:v>
                </c:pt>
                <c:pt idx="1">
                  <c:v>0.99515100000000001</c:v>
                </c:pt>
                <c:pt idx="2">
                  <c:v>0.99475800000000003</c:v>
                </c:pt>
                <c:pt idx="3">
                  <c:v>0.99578999999999995</c:v>
                </c:pt>
                <c:pt idx="4">
                  <c:v>0.99528799999999995</c:v>
                </c:pt>
                <c:pt idx="5">
                  <c:v>0.99778500000000003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4CA-4C7D-BAC0-B15FCDF165D5}"/>
            </c:ext>
          </c:extLst>
        </c:ser>
        <c:ser>
          <c:idx val="2"/>
          <c:order val="2"/>
          <c:tx>
            <c:v>CCBR_SNPs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1">
                  <a:alpha val="60000"/>
                </a:scheme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Sheet1!$M$18:$M$23</c:f>
              <c:numCache>
                <c:formatCode>_(* #,##0.00000_);_(* \(#,##0.00000\);_(* "-"??_);_(@_)</c:formatCode>
                <c:ptCount val="6"/>
                <c:pt idx="0">
                  <c:v>0.99957299999999905</c:v>
                </c:pt>
                <c:pt idx="1">
                  <c:v>0.999448</c:v>
                </c:pt>
                <c:pt idx="2">
                  <c:v>0.99448199999999998</c:v>
                </c:pt>
                <c:pt idx="3">
                  <c:v>0.99957299999999905</c:v>
                </c:pt>
                <c:pt idx="4">
                  <c:v>0.999448</c:v>
                </c:pt>
                <c:pt idx="5">
                  <c:v>0.99448300000000001</c:v>
                </c:pt>
              </c:numCache>
            </c:numRef>
          </c:xVal>
          <c:yVal>
            <c:numRef>
              <c:f>Sheet1!$N$18:$N$23</c:f>
              <c:numCache>
                <c:formatCode>_(* #,##0.00000_);_(* \(#,##0.00000\);_(* "-"??_);_(@_)</c:formatCode>
                <c:ptCount val="6"/>
                <c:pt idx="0">
                  <c:v>0.995367</c:v>
                </c:pt>
                <c:pt idx="1">
                  <c:v>0.99698399999999998</c:v>
                </c:pt>
                <c:pt idx="2">
                  <c:v>0.99710799999999999</c:v>
                </c:pt>
                <c:pt idx="3">
                  <c:v>0.99536499999999895</c:v>
                </c:pt>
                <c:pt idx="4">
                  <c:v>0.99698199999999904</c:v>
                </c:pt>
                <c:pt idx="5">
                  <c:v>0.99710599999999905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4CA-4C7D-BAC0-B15FCDF165D5}"/>
            </c:ext>
          </c:extLst>
        </c:ser>
        <c:ser>
          <c:idx val="3"/>
          <c:order val="3"/>
          <c:tx>
            <c:v>Dragen_SNPs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2">
                  <a:alpha val="60000"/>
                </a:schemeClr>
              </a:solidFill>
              <a:ln w="9525">
                <a:solidFill>
                  <a:schemeClr val="tx1">
                    <a:alpha val="60000"/>
                  </a:schemeClr>
                </a:solidFill>
              </a:ln>
              <a:effectLst/>
            </c:spPr>
          </c:marker>
          <c:dPt>
            <c:idx val="1"/>
            <c:marker>
              <c:symbol val="square"/>
              <c:size val="10"/>
              <c:spPr>
                <a:solidFill>
                  <a:schemeClr val="accent2">
                    <a:alpha val="60000"/>
                  </a:schemeClr>
                </a:solidFill>
                <a:ln w="9525">
                  <a:solidFill>
                    <a:srgbClr val="FF0000">
                      <a:alpha val="60000"/>
                    </a:srgb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14CA-4C7D-BAC0-B15FCDF165D5}"/>
              </c:ext>
            </c:extLst>
          </c:dPt>
          <c:dPt>
            <c:idx val="3"/>
            <c:marker>
              <c:symbol val="square"/>
              <c:size val="10"/>
              <c:spPr>
                <a:solidFill>
                  <a:schemeClr val="accent2">
                    <a:alpha val="60000"/>
                  </a:schemeClr>
                </a:solidFill>
                <a:ln w="9525">
                  <a:solidFill>
                    <a:srgbClr val="C00000">
                      <a:alpha val="60000"/>
                    </a:srgb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14CA-4C7D-BAC0-B15FCDF165D5}"/>
              </c:ext>
            </c:extLst>
          </c:dPt>
          <c:dPt>
            <c:idx val="4"/>
            <c:marker>
              <c:symbol val="square"/>
              <c:size val="10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14CA-4C7D-BAC0-B15FCDF165D5}"/>
              </c:ext>
            </c:extLst>
          </c:dPt>
          <c:dPt>
            <c:idx val="5"/>
            <c:marker>
              <c:symbol val="square"/>
              <c:size val="10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14CA-4C7D-BAC0-B15FCDF165D5}"/>
              </c:ext>
            </c:extLst>
          </c:dPt>
          <c:xVal>
            <c:numRef>
              <c:f>Sheet1!$M$24:$M$29</c:f>
              <c:numCache>
                <c:formatCode>_(* #,##0.00000_);_(* \(#,##0.00000\);_(* "-"??_);_(@_)</c:formatCode>
                <c:ptCount val="6"/>
                <c:pt idx="0">
                  <c:v>0.99962299999999904</c:v>
                </c:pt>
                <c:pt idx="1">
                  <c:v>0.99959100000000001</c:v>
                </c:pt>
                <c:pt idx="2">
                  <c:v>0.99937099999999901</c:v>
                </c:pt>
                <c:pt idx="3">
                  <c:v>0.99938499999999997</c:v>
                </c:pt>
                <c:pt idx="4">
                  <c:v>0.97083600000000003</c:v>
                </c:pt>
                <c:pt idx="5">
                  <c:v>0.967449</c:v>
                </c:pt>
              </c:numCache>
            </c:numRef>
          </c:xVal>
          <c:yVal>
            <c:numRef>
              <c:f>Sheet1!$N$24:$N$29</c:f>
              <c:numCache>
                <c:formatCode>_(* #,##0.00000_);_(* \(#,##0.00000\);_(* "-"??_);_(@_)</c:formatCode>
                <c:ptCount val="6"/>
                <c:pt idx="0">
                  <c:v>0.99586299999999905</c:v>
                </c:pt>
                <c:pt idx="1">
                  <c:v>0.99868699999999999</c:v>
                </c:pt>
                <c:pt idx="2">
                  <c:v>0.99805499999999903</c:v>
                </c:pt>
                <c:pt idx="3">
                  <c:v>0.99893899999999902</c:v>
                </c:pt>
                <c:pt idx="4">
                  <c:v>0.99765300000000001</c:v>
                </c:pt>
                <c:pt idx="5">
                  <c:v>0.99977399999999905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14CA-4C7D-BAC0-B15FCDF165D5}"/>
            </c:ext>
          </c:extLst>
        </c:ser>
        <c:ser>
          <c:idx val="4"/>
          <c:order val="4"/>
          <c:tx>
            <c:v>Sentieon_Indel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6">
                  <a:alpha val="60000"/>
                </a:schemeClr>
              </a:solidFill>
              <a:ln w="9525">
                <a:solidFill>
                  <a:schemeClr val="accent6">
                    <a:alpha val="60000"/>
                  </a:schemeClr>
                </a:solidFill>
              </a:ln>
              <a:effectLst/>
            </c:spPr>
          </c:marker>
          <c:xVal>
            <c:numRef>
              <c:f>Sheet1!$M$14</c:f>
              <c:numCache>
                <c:formatCode>_(* #,##0.00000_);_(* \(#,##0.00000\);_(* "-"??_);_(@_)</c:formatCode>
                <c:ptCount val="1"/>
                <c:pt idx="0">
                  <c:v>0.97412799999999999</c:v>
                </c:pt>
              </c:numCache>
            </c:numRef>
          </c:xVal>
          <c:yVal>
            <c:numRef>
              <c:f>Sheet1!$N$14</c:f>
              <c:numCache>
                <c:formatCode>_(* #,##0.00000_);_(* \(#,##0.00000\);_(* "-"??_);_(@_)</c:formatCode>
                <c:ptCount val="1"/>
                <c:pt idx="0">
                  <c:v>0.98861200000000005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14CA-4C7D-BAC0-B15FCDF165D5}"/>
            </c:ext>
          </c:extLst>
        </c:ser>
        <c:ser>
          <c:idx val="5"/>
          <c:order val="5"/>
          <c:tx>
            <c:v>Sentieon_SNPs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6">
                  <a:alpha val="60000"/>
                </a:schemeClr>
              </a:solidFill>
              <a:ln w="9525">
                <a:solidFill>
                  <a:schemeClr val="accent6">
                    <a:alpha val="60000"/>
                  </a:schemeClr>
                </a:solidFill>
              </a:ln>
              <a:effectLst/>
            </c:spPr>
          </c:marker>
          <c:xVal>
            <c:numRef>
              <c:f>Sheet1!$M$30</c:f>
              <c:numCache>
                <c:formatCode>_(* #,##0.00000_);_(* \(#,##0.00000\);_(* "-"??_);_(@_)</c:formatCode>
                <c:ptCount val="1"/>
                <c:pt idx="0">
                  <c:v>0.99917800000000001</c:v>
                </c:pt>
              </c:numCache>
            </c:numRef>
          </c:xVal>
          <c:yVal>
            <c:numRef>
              <c:f>Sheet1!$N$30</c:f>
              <c:numCache>
                <c:formatCode>_(* #,##0.00000_);_(* \(#,##0.00000\);_(* "-"??_);_(@_)</c:formatCode>
                <c:ptCount val="1"/>
                <c:pt idx="0">
                  <c:v>0.99821800000000005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14CA-4C7D-BAC0-B15FCDF165D5}"/>
            </c:ext>
          </c:extLst>
        </c:ser>
        <c:ser>
          <c:idx val="6"/>
          <c:order val="6"/>
          <c:tx>
            <c:v>Dragen+CCBR_indel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7030A0">
                  <a:alpha val="60000"/>
                </a:srgbClr>
              </a:solidFill>
              <a:ln w="9525">
                <a:solidFill>
                  <a:srgbClr val="7030A0">
                    <a:alpha val="60000"/>
                  </a:srgbClr>
                </a:solidFill>
              </a:ln>
              <a:effectLst/>
            </c:spPr>
          </c:marker>
          <c:xVal>
            <c:numRef>
              <c:f>Sheet1!$M$15:$M$17</c:f>
              <c:numCache>
                <c:formatCode>_(* #,##0.00000_);_(* \(#,##0.00000\);_(* "-"??_);_(@_)</c:formatCode>
                <c:ptCount val="3"/>
                <c:pt idx="0">
                  <c:v>0.99031000000000002</c:v>
                </c:pt>
                <c:pt idx="1">
                  <c:v>0.98640399999999995</c:v>
                </c:pt>
                <c:pt idx="2">
                  <c:v>0.986398</c:v>
                </c:pt>
              </c:numCache>
            </c:numRef>
          </c:xVal>
          <c:yVal>
            <c:numRef>
              <c:f>Sheet1!$N$15:$N$17</c:f>
              <c:numCache>
                <c:formatCode>_(* #,##0.00000_);_(* \(#,##0.00000\);_(* "-"??_);_(@_)</c:formatCode>
                <c:ptCount val="3"/>
                <c:pt idx="0">
                  <c:v>0.99130799999999997</c:v>
                </c:pt>
                <c:pt idx="1">
                  <c:v>0.99191499999999999</c:v>
                </c:pt>
                <c:pt idx="2">
                  <c:v>0.99190400000000001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14CA-4C7D-BAC0-B15FCDF165D5}"/>
            </c:ext>
          </c:extLst>
        </c:ser>
        <c:ser>
          <c:idx val="7"/>
          <c:order val="7"/>
          <c:tx>
            <c:v>Dragen_CCBR_SNPs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rgbClr val="7030A0">
                  <a:alpha val="60000"/>
                </a:srgbClr>
              </a:solidFill>
              <a:ln w="9525">
                <a:solidFill>
                  <a:srgbClr val="7030A0">
                    <a:alpha val="60000"/>
                  </a:srgbClr>
                </a:solidFill>
              </a:ln>
              <a:effectLst/>
            </c:spPr>
          </c:marker>
          <c:xVal>
            <c:numRef>
              <c:f>Sheet1!$M$31:$M$33</c:f>
              <c:numCache>
                <c:formatCode>_(* #,##0.00000_);_(* \(#,##0.00000\);_(* "-"??_);_(@_)</c:formatCode>
                <c:ptCount val="3"/>
                <c:pt idx="0">
                  <c:v>0.999613999999999</c:v>
                </c:pt>
                <c:pt idx="1">
                  <c:v>0.99950599999999901</c:v>
                </c:pt>
                <c:pt idx="2">
                  <c:v>0.99818899999999999</c:v>
                </c:pt>
              </c:numCache>
            </c:numRef>
          </c:xVal>
          <c:yVal>
            <c:numRef>
              <c:f>Sheet1!$N$31:$N$33</c:f>
              <c:numCache>
                <c:formatCode>_(* #,##0.00000_);_(* \(#,##0.00000\);_(* "-"??_);_(@_)</c:formatCode>
                <c:ptCount val="3"/>
                <c:pt idx="0">
                  <c:v>0.99657600000000002</c:v>
                </c:pt>
                <c:pt idx="1">
                  <c:v>0.99806399999999995</c:v>
                </c:pt>
                <c:pt idx="2">
                  <c:v>0.99809999999999999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14CA-4C7D-BAC0-B15FCDF16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4994616"/>
        <c:axId val="524994944"/>
      </c:scatterChart>
      <c:valAx>
        <c:axId val="524994616"/>
        <c:scaling>
          <c:orientation val="minMax"/>
          <c:max val="1"/>
          <c:min val="0.9650000000000000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1200" b="0">
                    <a:solidFill>
                      <a:schemeClr val="tx1"/>
                    </a:solidFill>
                    <a:latin typeface="+mj-lt"/>
                  </a:rPr>
                  <a:t>Recall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000_);_(* \(#,##0.0000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94944"/>
        <c:crosses val="autoZero"/>
        <c:crossBetween val="midCat"/>
      </c:valAx>
      <c:valAx>
        <c:axId val="524994944"/>
        <c:scaling>
          <c:orientation val="minMax"/>
          <c:max val="1"/>
          <c:min val="0.9869999999999999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  <a:latin typeface="+mj-lt"/>
                  </a:rPr>
                  <a:t>Precision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000_);_(* \(#,##0.0000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946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021653543307087"/>
          <c:y val="0.32043960022238599"/>
          <c:w val="0.12978346456692913"/>
          <c:h val="0.35912062716298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performance!$J$2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29-BD42-A229-0565F70C6759}"/>
              </c:ext>
            </c:extLst>
          </c:dPt>
          <c:dPt>
            <c:idx val="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729-BD42-A229-0565F70C6759}"/>
              </c:ext>
            </c:extLst>
          </c:dPt>
          <c:cat>
            <c:strRef>
              <c:f>performance!$C$3:$C$89</c:f>
              <c:strCache>
                <c:ptCount val="87"/>
                <c:pt idx="0">
                  <c:v>G3GATK36</c:v>
                </c:pt>
                <c:pt idx="1">
                  <c:v>DRAGEN_DNASeq_NA12878MOD_submission5</c:v>
                </c:pt>
                <c:pt idx="2">
                  <c:v>B15GATK36</c:v>
                </c:pt>
                <c:pt idx="3">
                  <c:v>B8GATK36</c:v>
                </c:pt>
                <c:pt idx="4">
                  <c:v>Saphetor4</c:v>
                </c:pt>
                <c:pt idx="5">
                  <c:v>NA12878MOD.imp.hardfilter.recode.vcf.gz</c:v>
                </c:pt>
                <c:pt idx="6">
                  <c:v>KCCG_1.7.0_HC</c:v>
                </c:pt>
                <c:pt idx="7">
                  <c:v>Sentieon_DNAseq_std-NA12878MOD</c:v>
                </c:pt>
                <c:pt idx="8">
                  <c:v>NCH_SUBMISSION1</c:v>
                </c:pt>
                <c:pt idx="9">
                  <c:v>Saphetor1</c:v>
                </c:pt>
                <c:pt idx="10">
                  <c:v>DRAGEN_DNASeq_NA12878MOD_submission7b</c:v>
                </c:pt>
                <c:pt idx="11">
                  <c:v>Saphetor2</c:v>
                </c:pt>
                <c:pt idx="12">
                  <c:v>dummy</c:v>
                </c:pt>
                <c:pt idx="13">
                  <c:v>Saphetor3</c:v>
                </c:pt>
                <c:pt idx="14">
                  <c:v>JLack_CCBR_Leidos_StandardPipeline_relaxed</c:v>
                </c:pt>
                <c:pt idx="15">
                  <c:v>NA12878MOD.imp.vcf.gz</c:v>
                </c:pt>
                <c:pt idx="16">
                  <c:v>Sentieon_DNAseq_nodecoy-NA12878MOD</c:v>
                </c:pt>
                <c:pt idx="17">
                  <c:v>DRAGEN_DNASeq_NA12878MOD_submission1</c:v>
                </c:pt>
                <c:pt idx="18">
                  <c:v>BIG_NGSToolkit-NA12878.vcf</c:v>
                </c:pt>
                <c:pt idx="19">
                  <c:v>Test</c:v>
                </c:pt>
                <c:pt idx="20">
                  <c:v>NA12878MOD.imp.v2.recode.vcf.gz</c:v>
                </c:pt>
                <c:pt idx="21">
                  <c:v>VW_submission_1</c:v>
                </c:pt>
                <c:pt idx="22">
                  <c:v>Sentieon_DNAseq_allmap-NA12878MOD</c:v>
                </c:pt>
                <c:pt idx="23">
                  <c:v>JLack_CCBR_Leidos_StandardPipeline_noFilter</c:v>
                </c:pt>
                <c:pt idx="24">
                  <c:v>NA12878MOD.imp.v3.recode.vcf</c:v>
                </c:pt>
                <c:pt idx="25">
                  <c:v>Beijing Institute of Genomics</c:v>
                </c:pt>
                <c:pt idx="26">
                  <c:v>BIG_CelerSNP-NA12878MOD.vcf</c:v>
                </c:pt>
                <c:pt idx="27">
                  <c:v>BIG_CelerSNP-NA12878.vcf</c:v>
                </c:pt>
                <c:pt idx="28">
                  <c:v>NovoalignGATKHC_2</c:v>
                </c:pt>
                <c:pt idx="29">
                  <c:v>NovoalignGATKHC_1</c:v>
                </c:pt>
                <c:pt idx="30">
                  <c:v>Sentieon_DNAseq_allmap_nodedup-NA12878MOD</c:v>
                </c:pt>
                <c:pt idx="31">
                  <c:v>GATK HaplotypeCaller depth-filtered</c:v>
                </c:pt>
                <c:pt idx="32">
                  <c:v>GATK HaplotypeCaller unfiltered</c:v>
                </c:pt>
                <c:pt idx="33">
                  <c:v>JSLee_NA12878MOD_final_2.vcf.gz</c:v>
                </c:pt>
                <c:pt idx="34">
                  <c:v>dummy</c:v>
                </c:pt>
                <c:pt idx="35">
                  <c:v>submission</c:v>
                </c:pt>
                <c:pt idx="36">
                  <c:v>MySubmission1</c:v>
                </c:pt>
                <c:pt idx="37">
                  <c:v>DRAGEN_DNASeq_NA12878MOD_submission2</c:v>
                </c:pt>
                <c:pt idx="38">
                  <c:v>DRAGEN_DNASeq_NA12878MOD_submission6</c:v>
                </c:pt>
                <c:pt idx="39">
                  <c:v>Sentieon_Exp-NA12878MOD</c:v>
                </c:pt>
                <c:pt idx="40">
                  <c:v>Sentieon_Exp_nodedup-NA12878MOD</c:v>
                </c:pt>
                <c:pt idx="41">
                  <c:v>Sentieon_TNscope_Tonly_std-NA12878MOD</c:v>
                </c:pt>
                <c:pt idx="42">
                  <c:v>BIG_myPipeline-NA12878.vcf.gz</c:v>
                </c:pt>
                <c:pt idx="43">
                  <c:v>Sentieon_TNscope_Tonly_nodecoy-NA12878MOD</c:v>
                </c:pt>
                <c:pt idx="44">
                  <c:v>Sentieon_TNscope_Tonly_allmap-NA12878MOD</c:v>
                </c:pt>
                <c:pt idx="45">
                  <c:v>Sentieon_TNscope_Tonly_allmap_nodedup-NA12878MOD</c:v>
                </c:pt>
                <c:pt idx="46">
                  <c:v>DRAGEN_DNASeq_NA12878MOD_submission4</c:v>
                </c:pt>
                <c:pt idx="47">
                  <c:v>DRAGEN_DNASeq_NA12878MOD_submission3</c:v>
                </c:pt>
                <c:pt idx="48">
                  <c:v>SeqsLab with GATK-based Parallelization(conf&gt;30)</c:v>
                </c:pt>
                <c:pt idx="49">
                  <c:v>Bowtie2 + GATK HaplotypeCaller depth-filtered</c:v>
                </c:pt>
                <c:pt idx="50">
                  <c:v>Bowtie2 + GATK HaplotypeCaller unfiltered</c:v>
                </c:pt>
                <c:pt idx="51">
                  <c:v>MySubmission2</c:v>
                </c:pt>
                <c:pt idx="52">
                  <c:v>Submission1</c:v>
                </c:pt>
                <c:pt idx="53">
                  <c:v>SeqsLab with GATK-based Parallelization</c:v>
                </c:pt>
                <c:pt idx="54">
                  <c:v>Experimental Unfiltered</c:v>
                </c:pt>
                <c:pt idx="55">
                  <c:v>Challenge_submission_20170912_3</c:v>
                </c:pt>
                <c:pt idx="56">
                  <c:v>ADIscan_NA12878MOD_conf</c:v>
                </c:pt>
                <c:pt idx="57">
                  <c:v>Yotta1_GRCh37_liftover_from_GRCh38_sorted</c:v>
                </c:pt>
                <c:pt idx="58">
                  <c:v>ADIscan_NA12878MOD_tight</c:v>
                </c:pt>
                <c:pt idx="59">
                  <c:v>ADIscan_NA12878MOD_filtered</c:v>
                </c:pt>
                <c:pt idx="60">
                  <c:v>ADIscan_NA12878MOD_all</c:v>
                </c:pt>
                <c:pt idx="61">
                  <c:v>HULP-germ</c:v>
                </c:pt>
                <c:pt idx="62">
                  <c:v>Yotta3_GRCh37_liftover_from_GRCh38_sorted</c:v>
                </c:pt>
                <c:pt idx="63">
                  <c:v>KCCG_1.7.0_VD</c:v>
                </c:pt>
                <c:pt idx="64">
                  <c:v>BIG_HXG-NA12878.vcf.gz</c:v>
                </c:pt>
                <c:pt idx="65">
                  <c:v>NovoalignFreebayes_1</c:v>
                </c:pt>
                <c:pt idx="66">
                  <c:v>DeepVariant_LowFrequency</c:v>
                </c:pt>
                <c:pt idx="67">
                  <c:v>mySubmission_GATK</c:v>
                </c:pt>
                <c:pt idx="68">
                  <c:v>test2</c:v>
                </c:pt>
                <c:pt idx="69">
                  <c:v>test</c:v>
                </c:pt>
                <c:pt idx="70">
                  <c:v>test</c:v>
                </c:pt>
                <c:pt idx="71">
                  <c:v>JSLee_NA12878MOD_final_3.vcf.gz</c:v>
                </c:pt>
                <c:pt idx="72">
                  <c:v>NovoalignFreebayes_2</c:v>
                </c:pt>
                <c:pt idx="73">
                  <c:v>DeepVariant</c:v>
                </c:pt>
                <c:pt idx="74">
                  <c:v>SIB</c:v>
                </c:pt>
                <c:pt idx="75">
                  <c:v>SGI_4th_filtration</c:v>
                </c:pt>
                <c:pt idx="76">
                  <c:v>BWA-MEM + GATK + SNVer</c:v>
                </c:pt>
                <c:pt idx="77">
                  <c:v>NCH_SUBMISSION2</c:v>
                </c:pt>
                <c:pt idx="78">
                  <c:v>SGI_3rd_filtration_rere</c:v>
                </c:pt>
                <c:pt idx="79">
                  <c:v>HULP-mosaic</c:v>
                </c:pt>
                <c:pt idx="80">
                  <c:v>SGI_2nd_filtration</c:v>
                </c:pt>
                <c:pt idx="81">
                  <c:v>Whole-exome variant calling pipeline results</c:v>
                </c:pt>
                <c:pt idx="82">
                  <c:v>SKESA_SRPRISM</c:v>
                </c:pt>
                <c:pt idx="83">
                  <c:v>SGI_1st_result</c:v>
                </c:pt>
                <c:pt idx="84">
                  <c:v>NCBI_Magic_ThierryMieg_NA12878MOD.b.vcf.gz</c:v>
                </c:pt>
                <c:pt idx="85">
                  <c:v>JSLee_NA12878MOD_final_4.vcf.gz</c:v>
                </c:pt>
                <c:pt idx="86">
                  <c:v>Yotta2_GRCh37_liftover_from_GRCh38_sorted</c:v>
                </c:pt>
              </c:strCache>
            </c:strRef>
          </c:cat>
          <c:val>
            <c:numRef>
              <c:f>performance!$J$3:$J$89</c:f>
              <c:numCache>
                <c:formatCode>General</c:formatCode>
                <c:ptCount val="87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>
                  <c:v>50</c:v>
                </c:pt>
                <c:pt idx="23">
                  <c:v>50</c:v>
                </c:pt>
                <c:pt idx="24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>
                  <c:v>50</c:v>
                </c:pt>
                <c:pt idx="34">
                  <c:v>50</c:v>
                </c:pt>
                <c:pt idx="35">
                  <c:v>50</c:v>
                </c:pt>
                <c:pt idx="36">
                  <c:v>50</c:v>
                </c:pt>
                <c:pt idx="37">
                  <c:v>50</c:v>
                </c:pt>
                <c:pt idx="38">
                  <c:v>50</c:v>
                </c:pt>
                <c:pt idx="39">
                  <c:v>50</c:v>
                </c:pt>
                <c:pt idx="40">
                  <c:v>50</c:v>
                </c:pt>
                <c:pt idx="41">
                  <c:v>50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50</c:v>
                </c:pt>
                <c:pt idx="46">
                  <c:v>49</c:v>
                </c:pt>
                <c:pt idx="47">
                  <c:v>49</c:v>
                </c:pt>
                <c:pt idx="48">
                  <c:v>49</c:v>
                </c:pt>
                <c:pt idx="49">
                  <c:v>49</c:v>
                </c:pt>
                <c:pt idx="50">
                  <c:v>49</c:v>
                </c:pt>
                <c:pt idx="51">
                  <c:v>49</c:v>
                </c:pt>
                <c:pt idx="52">
                  <c:v>49</c:v>
                </c:pt>
                <c:pt idx="53">
                  <c:v>49</c:v>
                </c:pt>
                <c:pt idx="54">
                  <c:v>49</c:v>
                </c:pt>
                <c:pt idx="55">
                  <c:v>49</c:v>
                </c:pt>
                <c:pt idx="56">
                  <c:v>48</c:v>
                </c:pt>
                <c:pt idx="57">
                  <c:v>48</c:v>
                </c:pt>
                <c:pt idx="58">
                  <c:v>48</c:v>
                </c:pt>
                <c:pt idx="59">
                  <c:v>48</c:v>
                </c:pt>
                <c:pt idx="60">
                  <c:v>48</c:v>
                </c:pt>
                <c:pt idx="61">
                  <c:v>48</c:v>
                </c:pt>
                <c:pt idx="62">
                  <c:v>48</c:v>
                </c:pt>
                <c:pt idx="63">
                  <c:v>47</c:v>
                </c:pt>
                <c:pt idx="64">
                  <c:v>47</c:v>
                </c:pt>
                <c:pt idx="65">
                  <c:v>47</c:v>
                </c:pt>
                <c:pt idx="66">
                  <c:v>45</c:v>
                </c:pt>
                <c:pt idx="67">
                  <c:v>45</c:v>
                </c:pt>
                <c:pt idx="68">
                  <c:v>45</c:v>
                </c:pt>
                <c:pt idx="69">
                  <c:v>45</c:v>
                </c:pt>
                <c:pt idx="70">
                  <c:v>45</c:v>
                </c:pt>
                <c:pt idx="71">
                  <c:v>43</c:v>
                </c:pt>
                <c:pt idx="72">
                  <c:v>43</c:v>
                </c:pt>
                <c:pt idx="73">
                  <c:v>42</c:v>
                </c:pt>
                <c:pt idx="74">
                  <c:v>42</c:v>
                </c:pt>
                <c:pt idx="75">
                  <c:v>42</c:v>
                </c:pt>
                <c:pt idx="76">
                  <c:v>38</c:v>
                </c:pt>
                <c:pt idx="77">
                  <c:v>37</c:v>
                </c:pt>
                <c:pt idx="78">
                  <c:v>36</c:v>
                </c:pt>
                <c:pt idx="79">
                  <c:v>35</c:v>
                </c:pt>
                <c:pt idx="80">
                  <c:v>33</c:v>
                </c:pt>
                <c:pt idx="81">
                  <c:v>28</c:v>
                </c:pt>
                <c:pt idx="82">
                  <c:v>28</c:v>
                </c:pt>
                <c:pt idx="83">
                  <c:v>24</c:v>
                </c:pt>
                <c:pt idx="84">
                  <c:v>21</c:v>
                </c:pt>
                <c:pt idx="85">
                  <c:v>5</c:v>
                </c:pt>
                <c:pt idx="8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29-BD42-A229-0565F70C67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51608512"/>
        <c:axId val="-1651664032"/>
      </c:barChart>
      <c:catAx>
        <c:axId val="-165160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51664032"/>
        <c:crosses val="autoZero"/>
        <c:auto val="1"/>
        <c:lblAlgn val="ctr"/>
        <c:lblOffset val="100"/>
        <c:noMultiLvlLbl val="0"/>
      </c:catAx>
      <c:valAx>
        <c:axId val="-1651664032"/>
        <c:scaling>
          <c:orientation val="minMax"/>
          <c:max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#Variants Called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5160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somatic_hostogram2!$B$1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somatic_hostogram2!$A$2:$A$21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somatic_hostogram2!$B$2:$B$21</c:f>
              <c:numCache>
                <c:formatCode>General</c:formatCode>
                <c:ptCount val="20"/>
                <c:pt idx="0">
                  <c:v>64</c:v>
                </c:pt>
                <c:pt idx="1">
                  <c:v>107</c:v>
                </c:pt>
                <c:pt idx="2">
                  <c:v>39</c:v>
                </c:pt>
                <c:pt idx="3">
                  <c:v>21</c:v>
                </c:pt>
                <c:pt idx="4">
                  <c:v>17</c:v>
                </c:pt>
                <c:pt idx="5">
                  <c:v>11</c:v>
                </c:pt>
                <c:pt idx="6">
                  <c:v>11</c:v>
                </c:pt>
                <c:pt idx="7">
                  <c:v>8</c:v>
                </c:pt>
                <c:pt idx="8">
                  <c:v>9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3</c:v>
                </c:pt>
                <c:pt idx="14">
                  <c:v>7</c:v>
                </c:pt>
                <c:pt idx="15">
                  <c:v>6</c:v>
                </c:pt>
                <c:pt idx="16">
                  <c:v>8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FA-1C40-A3CB-B0D8E8E35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15070880"/>
        <c:axId val="-2115067584"/>
      </c:barChart>
      <c:catAx>
        <c:axId val="-211507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5067584"/>
        <c:crosses val="autoZero"/>
        <c:auto val="1"/>
        <c:lblAlgn val="ctr"/>
        <c:lblOffset val="100"/>
        <c:noMultiLvlLbl val="0"/>
      </c:catAx>
      <c:valAx>
        <c:axId val="-21150675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507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Germline Allele Frequencies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germline_histogram!$B$1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germline_histogram!$A$2:$A$21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germline_histogram!$B$2:$B$21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27</c:v>
                </c:pt>
                <c:pt idx="4">
                  <c:v>11</c:v>
                </c:pt>
                <c:pt idx="5">
                  <c:v>12</c:v>
                </c:pt>
                <c:pt idx="6">
                  <c:v>129</c:v>
                </c:pt>
                <c:pt idx="7">
                  <c:v>549</c:v>
                </c:pt>
                <c:pt idx="8">
                  <c:v>1610</c:v>
                </c:pt>
                <c:pt idx="9">
                  <c:v>2879</c:v>
                </c:pt>
                <c:pt idx="10">
                  <c:v>2496</c:v>
                </c:pt>
                <c:pt idx="11">
                  <c:v>869</c:v>
                </c:pt>
                <c:pt idx="12">
                  <c:v>266</c:v>
                </c:pt>
                <c:pt idx="13">
                  <c:v>87</c:v>
                </c:pt>
                <c:pt idx="14">
                  <c:v>39</c:v>
                </c:pt>
                <c:pt idx="15">
                  <c:v>13</c:v>
                </c:pt>
                <c:pt idx="16">
                  <c:v>10</c:v>
                </c:pt>
                <c:pt idx="17">
                  <c:v>13</c:v>
                </c:pt>
                <c:pt idx="18">
                  <c:v>13</c:v>
                </c:pt>
                <c:pt idx="19">
                  <c:v>5690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D9-9B46-987B-8921EDEF6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18443488"/>
        <c:axId val="-2118440192"/>
      </c:barChart>
      <c:catAx>
        <c:axId val="-211844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8440192"/>
        <c:crosses val="autoZero"/>
        <c:auto val="1"/>
        <c:lblAlgn val="ctr"/>
        <c:lblOffset val="100"/>
        <c:noMultiLvlLbl val="0"/>
      </c:catAx>
      <c:valAx>
        <c:axId val="-21184401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8443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Somatic Allele Frequencies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70236556904797E-2"/>
          <c:y val="0.10872803957963199"/>
          <c:w val="0.91812201189512199"/>
          <c:h val="0.74883601844954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somatic_histogram1!$B$1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somatic_histogram1!$A$2:$A$21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somatic_histogram1!$B$2:$B$21</c:f>
              <c:numCache>
                <c:formatCode>General</c:formatCode>
                <c:ptCount val="20"/>
                <c:pt idx="0">
                  <c:v>1</c:v>
                </c:pt>
                <c:pt idx="1">
                  <c:v>11</c:v>
                </c:pt>
                <c:pt idx="2">
                  <c:v>28</c:v>
                </c:pt>
                <c:pt idx="3">
                  <c:v>48</c:v>
                </c:pt>
                <c:pt idx="4">
                  <c:v>69</c:v>
                </c:pt>
                <c:pt idx="5">
                  <c:v>27</c:v>
                </c:pt>
                <c:pt idx="6">
                  <c:v>15</c:v>
                </c:pt>
                <c:pt idx="7">
                  <c:v>19</c:v>
                </c:pt>
                <c:pt idx="8">
                  <c:v>26</c:v>
                </c:pt>
                <c:pt idx="9">
                  <c:v>14</c:v>
                </c:pt>
                <c:pt idx="10">
                  <c:v>3</c:v>
                </c:pt>
                <c:pt idx="11">
                  <c:v>6</c:v>
                </c:pt>
                <c:pt idx="12">
                  <c:v>1</c:v>
                </c:pt>
                <c:pt idx="13">
                  <c:v>1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E-8D47-99A8-A7EA76904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9458704"/>
        <c:axId val="-2115741440"/>
      </c:barChart>
      <c:catAx>
        <c:axId val="-212945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5741440"/>
        <c:crosses val="autoZero"/>
        <c:auto val="1"/>
        <c:lblAlgn val="ctr"/>
        <c:lblOffset val="100"/>
        <c:noMultiLvlLbl val="0"/>
      </c:catAx>
      <c:valAx>
        <c:axId val="-211574144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945870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Germline Allele Frequencies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germline_histogram!$B$1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germline_histogram!$A$2:$A$21</c:f>
              <c:numCache>
                <c:formatCode>General</c:formatCode>
                <c:ptCount val="2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</c:numCache>
            </c:numRef>
          </c:cat>
          <c:val>
            <c:numRef>
              <c:f>germline_histogram!$B$2:$B$21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27</c:v>
                </c:pt>
                <c:pt idx="4">
                  <c:v>11</c:v>
                </c:pt>
                <c:pt idx="5">
                  <c:v>12</c:v>
                </c:pt>
                <c:pt idx="6">
                  <c:v>129</c:v>
                </c:pt>
                <c:pt idx="7">
                  <c:v>549</c:v>
                </c:pt>
                <c:pt idx="8">
                  <c:v>1610</c:v>
                </c:pt>
                <c:pt idx="9">
                  <c:v>2879</c:v>
                </c:pt>
                <c:pt idx="10">
                  <c:v>2496</c:v>
                </c:pt>
                <c:pt idx="11">
                  <c:v>869</c:v>
                </c:pt>
                <c:pt idx="12">
                  <c:v>266</c:v>
                </c:pt>
                <c:pt idx="13">
                  <c:v>87</c:v>
                </c:pt>
                <c:pt idx="14">
                  <c:v>39</c:v>
                </c:pt>
                <c:pt idx="15">
                  <c:v>13</c:v>
                </c:pt>
                <c:pt idx="16">
                  <c:v>10</c:v>
                </c:pt>
                <c:pt idx="17">
                  <c:v>13</c:v>
                </c:pt>
                <c:pt idx="18">
                  <c:v>13</c:v>
                </c:pt>
                <c:pt idx="19">
                  <c:v>5690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D9-9B46-987B-8921EDEF6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18443488"/>
        <c:axId val="-2118440192"/>
      </c:barChart>
      <c:catAx>
        <c:axId val="-211844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8440192"/>
        <c:crosses val="autoZero"/>
        <c:auto val="1"/>
        <c:lblAlgn val="ctr"/>
        <c:lblOffset val="100"/>
        <c:noMultiLvlLbl val="0"/>
      </c:catAx>
      <c:valAx>
        <c:axId val="-21184401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8443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Family 1</a:t>
            </a:r>
            <a:r>
              <a:rPr lang="en-US" sz="1400" baseline="0" dirty="0"/>
              <a:t> Admixture</a:t>
            </a:r>
            <a:endParaRPr lang="en-US" sz="1400" dirty="0"/>
          </a:p>
        </c:rich>
      </c:tx>
      <c:layout>
        <c:manualLayout>
          <c:xMode val="edge"/>
          <c:yMode val="edge"/>
          <c:x val="0.403109572007814"/>
          <c:y val="6.538241418987149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6430972981460698E-2"/>
          <c:y val="0.190919937833952"/>
          <c:w val="0.93271255755267601"/>
          <c:h val="0.523552255736191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reordered_family1!$B$1</c:f>
              <c:strCache>
                <c:ptCount val="1"/>
                <c:pt idx="0">
                  <c:v>GBR-EUR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reordered_family1!$B$2:$B$30</c:f>
              <c:numCache>
                <c:formatCode>General</c:formatCode>
                <c:ptCount val="29"/>
                <c:pt idx="0">
                  <c:v>0.83372299999999999</c:v>
                </c:pt>
                <c:pt idx="1">
                  <c:v>0.76755099999999998</c:v>
                </c:pt>
                <c:pt idx="2">
                  <c:v>0.75567899999999999</c:v>
                </c:pt>
                <c:pt idx="3">
                  <c:v>0.75611600000000001</c:v>
                </c:pt>
                <c:pt idx="4">
                  <c:v>0.72436500000000004</c:v>
                </c:pt>
                <c:pt idx="5">
                  <c:v>0.75096799999999997</c:v>
                </c:pt>
                <c:pt idx="6">
                  <c:v>0.74445899999999998</c:v>
                </c:pt>
                <c:pt idx="7">
                  <c:v>0.72452799999999995</c:v>
                </c:pt>
                <c:pt idx="8">
                  <c:v>0.84274400000000005</c:v>
                </c:pt>
                <c:pt idx="9">
                  <c:v>0.84690799999999999</c:v>
                </c:pt>
                <c:pt idx="10">
                  <c:v>0.83580399999999999</c:v>
                </c:pt>
                <c:pt idx="11">
                  <c:v>0.82596499999999995</c:v>
                </c:pt>
                <c:pt idx="12">
                  <c:v>0.84048800000000001</c:v>
                </c:pt>
                <c:pt idx="13">
                  <c:v>0.84743800000000002</c:v>
                </c:pt>
                <c:pt idx="14">
                  <c:v>0.83419699999999997</c:v>
                </c:pt>
                <c:pt idx="15">
                  <c:v>0.80680300000000005</c:v>
                </c:pt>
                <c:pt idx="16">
                  <c:v>0.75914599999999999</c:v>
                </c:pt>
                <c:pt idx="17">
                  <c:v>0.77959800000000001</c:v>
                </c:pt>
                <c:pt idx="18">
                  <c:v>0.77013500000000001</c:v>
                </c:pt>
                <c:pt idx="19">
                  <c:v>0.594055</c:v>
                </c:pt>
                <c:pt idx="20">
                  <c:v>0.77150300000000005</c:v>
                </c:pt>
                <c:pt idx="21">
                  <c:v>0.853688</c:v>
                </c:pt>
                <c:pt idx="22">
                  <c:v>0.82699800000000001</c:v>
                </c:pt>
                <c:pt idx="23">
                  <c:v>0.78756800000000005</c:v>
                </c:pt>
                <c:pt idx="24">
                  <c:v>0.80262500000000003</c:v>
                </c:pt>
                <c:pt idx="25">
                  <c:v>0.78306399999999998</c:v>
                </c:pt>
                <c:pt idx="26">
                  <c:v>0.700905</c:v>
                </c:pt>
                <c:pt idx="27">
                  <c:v>0.76628499999999999</c:v>
                </c:pt>
                <c:pt idx="28">
                  <c:v>0.71101599999999998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19-1B40-AC64-B7B7F94089E4}"/>
            </c:ext>
          </c:extLst>
        </c:ser>
        <c:ser>
          <c:idx val="1"/>
          <c:order val="1"/>
          <c:tx>
            <c:strRef>
              <c:f>reordered_family1!$C$1</c:f>
              <c:strCache>
                <c:ptCount val="1"/>
                <c:pt idx="0">
                  <c:v>FIN-EUR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reordered_family1!$C$2:$C$30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1.5E-5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0.105106</c:v>
                </c:pt>
                <c:pt idx="26">
                  <c:v>1.1E-5</c:v>
                </c:pt>
                <c:pt idx="27">
                  <c:v>1.0000000000000001E-5</c:v>
                </c:pt>
                <c:pt idx="28">
                  <c:v>4.0029999999999996E-3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19-1B40-AC64-B7B7F94089E4}"/>
            </c:ext>
          </c:extLst>
        </c:ser>
        <c:ser>
          <c:idx val="2"/>
          <c:order val="2"/>
          <c:tx>
            <c:strRef>
              <c:f>reordered_family1!$D$1</c:f>
              <c:strCache>
                <c:ptCount val="1"/>
                <c:pt idx="0">
                  <c:v>CHS-EAS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reordered_family1!$D$2:$D$30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1.8E-5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4.3600000000000002E-3</c:v>
                </c:pt>
                <c:pt idx="7">
                  <c:v>1.0000000000000001E-5</c:v>
                </c:pt>
                <c:pt idx="8">
                  <c:v>8.7000000000000001E-5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1.5E-5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1.2999999999999999E-5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1.9000000000000001E-5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19-1B40-AC64-B7B7F94089E4}"/>
            </c:ext>
          </c:extLst>
        </c:ser>
        <c:ser>
          <c:idx val="3"/>
          <c:order val="3"/>
          <c:tx>
            <c:strRef>
              <c:f>reordered_family1!$E$1</c:f>
              <c:strCache>
                <c:ptCount val="1"/>
                <c:pt idx="0">
                  <c:v>PUR-AMR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reordered_family1!$E$2:$E$30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3.0699999999999998E-4</c:v>
                </c:pt>
                <c:pt idx="16">
                  <c:v>0.24005599999999999</c:v>
                </c:pt>
                <c:pt idx="17">
                  <c:v>0.21915599999999999</c:v>
                </c:pt>
                <c:pt idx="18">
                  <c:v>0.228932</c:v>
                </c:pt>
                <c:pt idx="19">
                  <c:v>0.21229700000000001</c:v>
                </c:pt>
                <c:pt idx="20">
                  <c:v>0.227408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7.4246999999999994E-2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1.5999999999999999E-5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19-1B40-AC64-B7B7F94089E4}"/>
            </c:ext>
          </c:extLst>
        </c:ser>
        <c:ser>
          <c:idx val="4"/>
          <c:order val="4"/>
          <c:tx>
            <c:strRef>
              <c:f>reordered_family1!$F$1</c:f>
              <c:strCache>
                <c:ptCount val="1"/>
                <c:pt idx="0">
                  <c:v>CDX-EAS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reordered_family1!$F$2:$F$30</c:f>
              <c:numCache>
                <c:formatCode>General</c:formatCode>
                <c:ptCount val="29"/>
                <c:pt idx="0">
                  <c:v>1.1900000000000001E-4</c:v>
                </c:pt>
                <c:pt idx="1">
                  <c:v>1.0000000000000001E-5</c:v>
                </c:pt>
                <c:pt idx="2">
                  <c:v>1.1E-5</c:v>
                </c:pt>
                <c:pt idx="3">
                  <c:v>1.1E-5</c:v>
                </c:pt>
                <c:pt idx="4">
                  <c:v>1.0000000000000001E-5</c:v>
                </c:pt>
                <c:pt idx="5">
                  <c:v>4.44E-4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3.4780000000000002E-3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19-1B40-AC64-B7B7F94089E4}"/>
            </c:ext>
          </c:extLst>
        </c:ser>
        <c:ser>
          <c:idx val="5"/>
          <c:order val="5"/>
          <c:tx>
            <c:strRef>
              <c:f>reordered_family1!$G$1</c:f>
              <c:strCache>
                <c:ptCount val="1"/>
                <c:pt idx="0">
                  <c:v>CLM-AMR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reordered_family1!$G$2:$G$30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1.5430000000000001E-3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2.0000000000000002E-5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4.5300000000000002E-3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19-1B40-AC64-B7B7F94089E4}"/>
            </c:ext>
          </c:extLst>
        </c:ser>
        <c:ser>
          <c:idx val="6"/>
          <c:order val="6"/>
          <c:tx>
            <c:strRef>
              <c:f>reordered_family1!$H$1</c:f>
              <c:strCache>
                <c:ptCount val="1"/>
                <c:pt idx="0">
                  <c:v>IBS-EUR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reordered_family1!$H$2:$H$30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0.23194500000000001</c:v>
                </c:pt>
                <c:pt idx="2">
                  <c:v>0.243755</c:v>
                </c:pt>
                <c:pt idx="3">
                  <c:v>0.24244299999999999</c:v>
                </c:pt>
                <c:pt idx="4">
                  <c:v>0.27385799999999999</c:v>
                </c:pt>
                <c:pt idx="5">
                  <c:v>0.24835099999999999</c:v>
                </c:pt>
                <c:pt idx="6">
                  <c:v>0.25070500000000001</c:v>
                </c:pt>
                <c:pt idx="7">
                  <c:v>0.27485199999999999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0.12451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0.288213</c:v>
                </c:pt>
                <c:pt idx="27">
                  <c:v>1.0000000000000001E-5</c:v>
                </c:pt>
                <c:pt idx="28">
                  <c:v>0.27676299999999998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19-1B40-AC64-B7B7F94089E4}"/>
            </c:ext>
          </c:extLst>
        </c:ser>
        <c:ser>
          <c:idx val="7"/>
          <c:order val="7"/>
          <c:tx>
            <c:strRef>
              <c:f>reordered_family1!$I$1</c:f>
              <c:strCache>
                <c:ptCount val="1"/>
                <c:pt idx="0">
                  <c:v>PEL-AMR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reordered_family1!$I$2:$I$30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1.7200000000000001E-4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1.8E-5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1.2E-5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2.5099999999999998E-4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8.5599999999999999E-4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7.2999999999999999E-5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619-1B40-AC64-B7B7F94089E4}"/>
            </c:ext>
          </c:extLst>
        </c:ser>
        <c:ser>
          <c:idx val="8"/>
          <c:order val="8"/>
          <c:tx>
            <c:strRef>
              <c:f>reordered_family1!$J$1</c:f>
              <c:strCache>
                <c:ptCount val="1"/>
                <c:pt idx="0">
                  <c:v>PJL-SAS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reordered_family1!$J$2:$J$30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1.8E-5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1.4E-5</c:v>
                </c:pt>
                <c:pt idx="12">
                  <c:v>1.5999999999999999E-5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1.5E-5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0.13795499999999999</c:v>
                </c:pt>
                <c:pt idx="24">
                  <c:v>0.19694500000000001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0.20257600000000001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19-1B40-AC64-B7B7F94089E4}"/>
            </c:ext>
          </c:extLst>
        </c:ser>
        <c:ser>
          <c:idx val="9"/>
          <c:order val="9"/>
          <c:tx>
            <c:strRef>
              <c:f>reordered_family1!$K$1</c:f>
              <c:strCache>
                <c:ptCount val="1"/>
                <c:pt idx="0">
                  <c:v>KHV-EAS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reordered_family1!$K$2:$K$30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1.8000000000000001E-4</c:v>
                </c:pt>
                <c:pt idx="10">
                  <c:v>1.0000000000000001E-5</c:v>
                </c:pt>
                <c:pt idx="11">
                  <c:v>1.2E-5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1.5E-5</c:v>
                </c:pt>
                <c:pt idx="17">
                  <c:v>1.2E-5</c:v>
                </c:pt>
                <c:pt idx="18">
                  <c:v>6.4999999999999994E-5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1.5250000000000001E-3</c:v>
                </c:pt>
                <c:pt idx="27">
                  <c:v>1.0000000000000001E-5</c:v>
                </c:pt>
                <c:pt idx="28">
                  <c:v>1.1E-5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619-1B40-AC64-B7B7F94089E4}"/>
            </c:ext>
          </c:extLst>
        </c:ser>
        <c:ser>
          <c:idx val="10"/>
          <c:order val="10"/>
          <c:tx>
            <c:strRef>
              <c:f>reordered_family1!$L$1</c:f>
              <c:strCache>
                <c:ptCount val="1"/>
                <c:pt idx="0">
                  <c:v>ACB-AFR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reordered_family1!$L$2:$L$30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1.5999999999999999E-5</c:v>
                </c:pt>
                <c:pt idx="3">
                  <c:v>1.5E-5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1.11E-4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1.4E-5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0.14607200000000001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619-1B40-AC64-B7B7F94089E4}"/>
            </c:ext>
          </c:extLst>
        </c:ser>
        <c:ser>
          <c:idx val="11"/>
          <c:order val="11"/>
          <c:tx>
            <c:strRef>
              <c:f>reordered_family1!$M$1</c:f>
              <c:strCache>
                <c:ptCount val="1"/>
                <c:pt idx="0">
                  <c:v>GWD-AFR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reordered_family1!$M$2:$M$30</c:f>
              <c:numCache>
                <c:formatCode>General</c:formatCode>
                <c:ptCount val="29"/>
                <c:pt idx="0">
                  <c:v>3.5300000000000002E-4</c:v>
                </c:pt>
                <c:pt idx="1">
                  <c:v>1.12E-4</c:v>
                </c:pt>
                <c:pt idx="2">
                  <c:v>1.0000000000000001E-5</c:v>
                </c:pt>
                <c:pt idx="3">
                  <c:v>1.7E-5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1.7799999999999999E-4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1.4E-5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0.12006600000000001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619-1B40-AC64-B7B7F94089E4}"/>
            </c:ext>
          </c:extLst>
        </c:ser>
        <c:ser>
          <c:idx val="12"/>
          <c:order val="12"/>
          <c:tx>
            <c:strRef>
              <c:f>reordered_family1!$N$1</c:f>
              <c:strCache>
                <c:ptCount val="1"/>
                <c:pt idx="0">
                  <c:v>ESN-AFR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reordered_family1!$N$2:$N$30</c:f>
              <c:numCache>
                <c:formatCode>General</c:formatCode>
                <c:ptCount val="29"/>
                <c:pt idx="0">
                  <c:v>2.7900000000000001E-4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1.2999999999999999E-5</c:v>
                </c:pt>
                <c:pt idx="6">
                  <c:v>1.5E-5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1.5E-5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619-1B40-AC64-B7B7F94089E4}"/>
            </c:ext>
          </c:extLst>
        </c:ser>
        <c:ser>
          <c:idx val="13"/>
          <c:order val="13"/>
          <c:tx>
            <c:strRef>
              <c:f>reordered_family1!$O$1</c:f>
              <c:strCache>
                <c:ptCount val="1"/>
                <c:pt idx="0">
                  <c:v>BEB-SAS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reordered_family1!$O$2:$O$30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2.52E-4</c:v>
                </c:pt>
                <c:pt idx="7">
                  <c:v>1.0000000000000001E-5</c:v>
                </c:pt>
                <c:pt idx="8">
                  <c:v>1.1E-5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1.2999999999999999E-5</c:v>
                </c:pt>
                <c:pt idx="12">
                  <c:v>1.5300000000000001E-4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1.8E-5</c:v>
                </c:pt>
                <c:pt idx="17">
                  <c:v>1.95E-4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1.2E-5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619-1B40-AC64-B7B7F94089E4}"/>
            </c:ext>
          </c:extLst>
        </c:ser>
        <c:ser>
          <c:idx val="14"/>
          <c:order val="14"/>
          <c:tx>
            <c:strRef>
              <c:f>reordered_family1!$P$1</c:f>
              <c:strCache>
                <c:ptCount val="1"/>
                <c:pt idx="0">
                  <c:v>MSL-AFR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reordered_family1!$P$2:$P$30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1.2999999999999999E-5</c:v>
                </c:pt>
                <c:pt idx="16">
                  <c:v>1.0000000000000001E-5</c:v>
                </c:pt>
                <c:pt idx="17">
                  <c:v>1.2E-5</c:v>
                </c:pt>
                <c:pt idx="18">
                  <c:v>1.0000000000000001E-5</c:v>
                </c:pt>
                <c:pt idx="19">
                  <c:v>5.5160000000000001E-3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619-1B40-AC64-B7B7F94089E4}"/>
            </c:ext>
          </c:extLst>
        </c:ser>
        <c:ser>
          <c:idx val="15"/>
          <c:order val="15"/>
          <c:tx>
            <c:strRef>
              <c:f>reordered_family1!$Q$1</c:f>
              <c:strCache>
                <c:ptCount val="1"/>
                <c:pt idx="0">
                  <c:v>STU-SAS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reordered_family1!$Q$2:$Q$30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3.1100000000000002E-4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1.2E-5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1.5E-5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1.7E-5</c:v>
                </c:pt>
                <c:pt idx="26">
                  <c:v>1.0000000000000001E-5</c:v>
                </c:pt>
                <c:pt idx="27">
                  <c:v>1.5999999999999999E-5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619-1B40-AC64-B7B7F94089E4}"/>
            </c:ext>
          </c:extLst>
        </c:ser>
        <c:ser>
          <c:idx val="16"/>
          <c:order val="16"/>
          <c:tx>
            <c:strRef>
              <c:f>reordered_family1!$R$1</c:f>
              <c:strCache>
                <c:ptCount val="1"/>
                <c:pt idx="0">
                  <c:v>ITU-SAS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reordered_family1!$R$2:$R$30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2.2109999999999999E-3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619-1B40-AC64-B7B7F94089E4}"/>
            </c:ext>
          </c:extLst>
        </c:ser>
        <c:ser>
          <c:idx val="17"/>
          <c:order val="17"/>
          <c:tx>
            <c:strRef>
              <c:f>reordered_family1!$S$1</c:f>
              <c:strCache>
                <c:ptCount val="1"/>
                <c:pt idx="0">
                  <c:v>CEU-EUR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reordered_family1!$S$2:$S$30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3.2105000000000002E-2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619-1B40-AC64-B7B7F94089E4}"/>
            </c:ext>
          </c:extLst>
        </c:ser>
        <c:ser>
          <c:idx val="18"/>
          <c:order val="18"/>
          <c:tx>
            <c:strRef>
              <c:f>reordered_family1!$T$1</c:f>
              <c:strCache>
                <c:ptCount val="1"/>
                <c:pt idx="0">
                  <c:v>YRI-AFR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reordered_family1!$T$2:$T$30</c:f>
              <c:numCache>
                <c:formatCode>General</c:formatCode>
                <c:ptCount val="29"/>
                <c:pt idx="0">
                  <c:v>1.07E-4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1.5999999999999999E-5</c:v>
                </c:pt>
                <c:pt idx="9">
                  <c:v>1.7799999999999999E-4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6.9199999999999999E-3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619-1B40-AC64-B7B7F94089E4}"/>
            </c:ext>
          </c:extLst>
        </c:ser>
        <c:ser>
          <c:idx val="19"/>
          <c:order val="19"/>
          <c:tx>
            <c:strRef>
              <c:f>reordered_family1!$U$1</c:f>
              <c:strCache>
                <c:ptCount val="1"/>
                <c:pt idx="0">
                  <c:v>CHB-EAS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reordered_family1!$U$2:$U$30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1.8E-5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1.5999999999999999E-5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1.0492E-2</c:v>
                </c:pt>
                <c:pt idx="20">
                  <c:v>1.2999999999999999E-5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619-1B40-AC64-B7B7F94089E4}"/>
            </c:ext>
          </c:extLst>
        </c:ser>
        <c:ser>
          <c:idx val="20"/>
          <c:order val="20"/>
          <c:tx>
            <c:strRef>
              <c:f>reordered_family1!$V$1</c:f>
              <c:strCache>
                <c:ptCount val="1"/>
                <c:pt idx="0">
                  <c:v>JPT-EAS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reordered_family1!$V$2:$V$30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2.8200000000000002E-4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1.1E-5</c:v>
                </c:pt>
                <c:pt idx="9">
                  <c:v>1.1360000000000001E-3</c:v>
                </c:pt>
                <c:pt idx="10">
                  <c:v>1E-4</c:v>
                </c:pt>
                <c:pt idx="11">
                  <c:v>8.0800000000000002E-4</c:v>
                </c:pt>
                <c:pt idx="12">
                  <c:v>1.9000000000000001E-5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619-1B40-AC64-B7B7F94089E4}"/>
            </c:ext>
          </c:extLst>
        </c:ser>
        <c:ser>
          <c:idx val="21"/>
          <c:order val="21"/>
          <c:tx>
            <c:strRef>
              <c:f>reordered_family1!$W$1</c:f>
              <c:strCache>
                <c:ptCount val="1"/>
                <c:pt idx="0">
                  <c:v>LWK-AFR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reordered_family1!$W$2:$W$30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1.2E-5</c:v>
                </c:pt>
                <c:pt idx="4">
                  <c:v>1.4E-5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1.1E-5</c:v>
                </c:pt>
                <c:pt idx="9">
                  <c:v>1.0000000000000001E-5</c:v>
                </c:pt>
                <c:pt idx="10">
                  <c:v>1.05E-4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8.2700000000000004E-4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5.9699999999999998E-4</c:v>
                </c:pt>
                <c:pt idx="26">
                  <c:v>1.0000000000000001E-5</c:v>
                </c:pt>
                <c:pt idx="27">
                  <c:v>3.0893E-2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619-1B40-AC64-B7B7F94089E4}"/>
            </c:ext>
          </c:extLst>
        </c:ser>
        <c:ser>
          <c:idx val="22"/>
          <c:order val="22"/>
          <c:tx>
            <c:strRef>
              <c:f>reordered_family1!$X$1</c:f>
              <c:strCache>
                <c:ptCount val="1"/>
                <c:pt idx="0">
                  <c:v>ASW-AFR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reordered_family1!$X$2:$X$30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1.9000000000000001E-5</c:v>
                </c:pt>
                <c:pt idx="3">
                  <c:v>9.2400000000000002E-4</c:v>
                </c:pt>
                <c:pt idx="4">
                  <c:v>1.0000000000000001E-5</c:v>
                </c:pt>
                <c:pt idx="5">
                  <c:v>1.4E-5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1.1E-5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0.15218000000000001</c:v>
                </c:pt>
                <c:pt idx="14">
                  <c:v>0.165385</c:v>
                </c:pt>
                <c:pt idx="15">
                  <c:v>1.2E-5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1.0000000000000001E-5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1.5999999999999999E-5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619-1B40-AC64-B7B7F94089E4}"/>
            </c:ext>
          </c:extLst>
        </c:ser>
        <c:ser>
          <c:idx val="23"/>
          <c:order val="23"/>
          <c:tx>
            <c:strRef>
              <c:f>reordered_family1!$Y$1</c:f>
              <c:strCache>
                <c:ptCount val="1"/>
                <c:pt idx="0">
                  <c:v>MXL-AMR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reordered_family1!$Y$2:$Y$30</c:f>
              <c:numCache>
                <c:formatCode>General</c:formatCode>
                <c:ptCount val="29"/>
                <c:pt idx="0">
                  <c:v>0.16522000000000001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0.15673699999999999</c:v>
                </c:pt>
                <c:pt idx="9">
                  <c:v>0.151389</c:v>
                </c:pt>
                <c:pt idx="10">
                  <c:v>0.163659</c:v>
                </c:pt>
                <c:pt idx="11">
                  <c:v>0.17297000000000001</c:v>
                </c:pt>
                <c:pt idx="12">
                  <c:v>0.158913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6.8152000000000004E-2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1.0000000000000001E-5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2.0208E-2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0.11093699999999999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5619-1B40-AC64-B7B7F94089E4}"/>
            </c:ext>
          </c:extLst>
        </c:ser>
        <c:ser>
          <c:idx val="24"/>
          <c:order val="24"/>
          <c:tx>
            <c:strRef>
              <c:f>reordered_family1!$Z$1</c:f>
              <c:strCache>
                <c:ptCount val="1"/>
                <c:pt idx="0">
                  <c:v>TSI-EUR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reordered_family1!$Z$2:$Z$30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3.8900000000000002E-4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1.13E-4</c:v>
                </c:pt>
                <c:pt idx="11">
                  <c:v>1.0000000000000001E-5</c:v>
                </c:pt>
                <c:pt idx="12">
                  <c:v>1.0000000000000001E-5</c:v>
                </c:pt>
                <c:pt idx="13">
                  <c:v>1.0000000000000001E-5</c:v>
                </c:pt>
                <c:pt idx="14">
                  <c:v>1.0000000000000001E-5</c:v>
                </c:pt>
                <c:pt idx="15">
                  <c:v>1.0000000000000001E-5</c:v>
                </c:pt>
                <c:pt idx="16">
                  <c:v>1.0000000000000001E-5</c:v>
                </c:pt>
                <c:pt idx="17">
                  <c:v>1.0000000000000001E-5</c:v>
                </c:pt>
                <c:pt idx="18">
                  <c:v>6.4400000000000004E-4</c:v>
                </c:pt>
                <c:pt idx="19">
                  <c:v>0.17476700000000001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2.2699999999999999E-4</c:v>
                </c:pt>
                <c:pt idx="23">
                  <c:v>1.0000000000000001E-5</c:v>
                </c:pt>
                <c:pt idx="24">
                  <c:v>2.0000000000000001E-4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619-1B40-AC64-B7B7F94089E4}"/>
            </c:ext>
          </c:extLst>
        </c:ser>
        <c:ser>
          <c:idx val="25"/>
          <c:order val="25"/>
          <c:tx>
            <c:strRef>
              <c:f>reordered_family1!$AA$1</c:f>
              <c:strCache>
                <c:ptCount val="1"/>
                <c:pt idx="0">
                  <c:v>GIH-SAS</c:v>
                </c:pt>
              </c:strCache>
            </c:strRef>
          </c:tx>
          <c:invertIfNegative val="0"/>
          <c:cat>
            <c:strRef>
              <c:f>reordered_family1!$A$2:$A$30</c:f>
              <c:strCache>
                <c:ptCount val="29"/>
                <c:pt idx="0">
                  <c:v>F1</c:v>
                </c:pt>
                <c:pt idx="1">
                  <c:v>F2</c:v>
                </c:pt>
                <c:pt idx="2">
                  <c:v>F3</c:v>
                </c:pt>
                <c:pt idx="3">
                  <c:v>F4</c:v>
                </c:pt>
                <c:pt idx="4">
                  <c:v>F5</c:v>
                </c:pt>
                <c:pt idx="5">
                  <c:v>F6</c:v>
                </c:pt>
                <c:pt idx="6">
                  <c:v>F7</c:v>
                </c:pt>
                <c:pt idx="7">
                  <c:v>F8</c:v>
                </c:pt>
                <c:pt idx="8">
                  <c:v>F10</c:v>
                </c:pt>
                <c:pt idx="9">
                  <c:v>F11</c:v>
                </c:pt>
                <c:pt idx="10">
                  <c:v>F12</c:v>
                </c:pt>
                <c:pt idx="11">
                  <c:v>F13</c:v>
                </c:pt>
                <c:pt idx="12">
                  <c:v>F14</c:v>
                </c:pt>
                <c:pt idx="13">
                  <c:v>F15</c:v>
                </c:pt>
                <c:pt idx="14">
                  <c:v>F16</c:v>
                </c:pt>
                <c:pt idx="15">
                  <c:v>F49</c:v>
                </c:pt>
                <c:pt idx="16">
                  <c:v>F183</c:v>
                </c:pt>
                <c:pt idx="17">
                  <c:v>F184</c:v>
                </c:pt>
                <c:pt idx="18">
                  <c:v>F185</c:v>
                </c:pt>
                <c:pt idx="19">
                  <c:v>F186</c:v>
                </c:pt>
                <c:pt idx="20">
                  <c:v>F187</c:v>
                </c:pt>
                <c:pt idx="21">
                  <c:v>F190</c:v>
                </c:pt>
                <c:pt idx="22">
                  <c:v>F191</c:v>
                </c:pt>
                <c:pt idx="23">
                  <c:v>F197</c:v>
                </c:pt>
                <c:pt idx="24">
                  <c:v>F201</c:v>
                </c:pt>
                <c:pt idx="25">
                  <c:v>F205</c:v>
                </c:pt>
                <c:pt idx="26">
                  <c:v>F9</c:v>
                </c:pt>
                <c:pt idx="27">
                  <c:v>S25</c:v>
                </c:pt>
                <c:pt idx="28">
                  <c:v>F2-2</c:v>
                </c:pt>
              </c:strCache>
            </c:strRef>
          </c:cat>
          <c:val>
            <c:numRef>
              <c:f>reordered_family1!$AA$2:$AA$30</c:f>
              <c:numCache>
                <c:formatCode>General</c:formatCode>
                <c:ptCount val="29"/>
                <c:pt idx="0">
                  <c:v>1.0000000000000001E-5</c:v>
                </c:pt>
                <c:pt idx="1">
                  <c:v>1.0000000000000001E-5</c:v>
                </c:pt>
                <c:pt idx="2">
                  <c:v>1.0000000000000001E-5</c:v>
                </c:pt>
                <c:pt idx="3">
                  <c:v>1.0000000000000001E-5</c:v>
                </c:pt>
                <c:pt idx="4">
                  <c:v>1.0000000000000001E-5</c:v>
                </c:pt>
                <c:pt idx="5">
                  <c:v>1.0000000000000001E-5</c:v>
                </c:pt>
                <c:pt idx="6">
                  <c:v>1.0000000000000001E-5</c:v>
                </c:pt>
                <c:pt idx="7">
                  <c:v>1.0000000000000001E-5</c:v>
                </c:pt>
                <c:pt idx="8">
                  <c:v>1.0000000000000001E-5</c:v>
                </c:pt>
                <c:pt idx="9">
                  <c:v>1.0000000000000001E-5</c:v>
                </c:pt>
                <c:pt idx="10">
                  <c:v>1.0000000000000001E-5</c:v>
                </c:pt>
                <c:pt idx="11">
                  <c:v>1.0000000000000001E-5</c:v>
                </c:pt>
                <c:pt idx="12">
                  <c:v>1.0900000000000001E-4</c:v>
                </c:pt>
                <c:pt idx="13">
                  <c:v>1.46E-4</c:v>
                </c:pt>
                <c:pt idx="14">
                  <c:v>1.8799999999999999E-4</c:v>
                </c:pt>
                <c:pt idx="15">
                  <c:v>1.0000000000000001E-5</c:v>
                </c:pt>
                <c:pt idx="16">
                  <c:v>3.1E-4</c:v>
                </c:pt>
                <c:pt idx="17">
                  <c:v>1.0000000000000001E-5</c:v>
                </c:pt>
                <c:pt idx="18">
                  <c:v>1.0000000000000001E-5</c:v>
                </c:pt>
                <c:pt idx="19">
                  <c:v>2.6740000000000002E-3</c:v>
                </c:pt>
                <c:pt idx="20">
                  <c:v>1.0000000000000001E-5</c:v>
                </c:pt>
                <c:pt idx="21">
                  <c:v>1.0000000000000001E-5</c:v>
                </c:pt>
                <c:pt idx="22">
                  <c:v>1.8699999999999999E-4</c:v>
                </c:pt>
                <c:pt idx="23">
                  <c:v>1.0000000000000001E-5</c:v>
                </c:pt>
                <c:pt idx="24">
                  <c:v>1.0000000000000001E-5</c:v>
                </c:pt>
                <c:pt idx="25">
                  <c:v>1.0000000000000001E-5</c:v>
                </c:pt>
                <c:pt idx="26">
                  <c:v>1.0000000000000001E-5</c:v>
                </c:pt>
                <c:pt idx="27">
                  <c:v>1.0000000000000001E-5</c:v>
                </c:pt>
                <c:pt idx="28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5619-1B40-AC64-B7B7F9408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54583584"/>
        <c:axId val="2057601888"/>
      </c:barChart>
      <c:catAx>
        <c:axId val="195458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057601888"/>
        <c:crosses val="autoZero"/>
        <c:auto val="1"/>
        <c:lblAlgn val="ctr"/>
        <c:lblOffset val="100"/>
        <c:noMultiLvlLbl val="0"/>
      </c:catAx>
      <c:valAx>
        <c:axId val="2057601888"/>
        <c:scaling>
          <c:orientation val="minMax"/>
          <c:max val="1"/>
        </c:scaling>
        <c:delete val="0"/>
        <c:axPos val="l"/>
        <c:numFmt formatCode="General" sourceLinked="0"/>
        <c:majorTickMark val="none"/>
        <c:minorTickMark val="none"/>
        <c:tickLblPos val="nextTo"/>
        <c:crossAx val="19545835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4773456099432998"/>
          <c:w val="0.99443317964898703"/>
          <c:h val="0.13260316030049199"/>
        </c:manualLayout>
      </c:layout>
      <c:overlay val="0"/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Chr6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chrom_substitution_rates!$C$24:$EV$24</c:f>
              <c:numCache>
                <c:formatCode>General</c:formatCode>
                <c:ptCount val="150"/>
                <c:pt idx="0">
                  <c:v>0</c:v>
                </c:pt>
                <c:pt idx="1">
                  <c:v>1000000</c:v>
                </c:pt>
                <c:pt idx="2">
                  <c:v>2000000</c:v>
                </c:pt>
                <c:pt idx="3">
                  <c:v>3000000</c:v>
                </c:pt>
                <c:pt idx="4">
                  <c:v>4000000</c:v>
                </c:pt>
                <c:pt idx="5">
                  <c:v>5000000</c:v>
                </c:pt>
                <c:pt idx="6">
                  <c:v>6000000</c:v>
                </c:pt>
                <c:pt idx="7">
                  <c:v>7000000</c:v>
                </c:pt>
                <c:pt idx="8">
                  <c:v>8000000</c:v>
                </c:pt>
                <c:pt idx="9">
                  <c:v>9000000</c:v>
                </c:pt>
                <c:pt idx="10">
                  <c:v>10000000</c:v>
                </c:pt>
                <c:pt idx="11">
                  <c:v>11000000</c:v>
                </c:pt>
                <c:pt idx="12">
                  <c:v>12000000</c:v>
                </c:pt>
                <c:pt idx="13">
                  <c:v>13000000</c:v>
                </c:pt>
                <c:pt idx="14">
                  <c:v>14000000</c:v>
                </c:pt>
                <c:pt idx="15">
                  <c:v>15000000</c:v>
                </c:pt>
                <c:pt idx="16">
                  <c:v>16000000</c:v>
                </c:pt>
                <c:pt idx="17">
                  <c:v>17000000</c:v>
                </c:pt>
                <c:pt idx="18">
                  <c:v>18000000</c:v>
                </c:pt>
                <c:pt idx="19">
                  <c:v>19000000</c:v>
                </c:pt>
                <c:pt idx="20">
                  <c:v>20000000</c:v>
                </c:pt>
                <c:pt idx="21">
                  <c:v>21000000</c:v>
                </c:pt>
                <c:pt idx="22">
                  <c:v>22000000</c:v>
                </c:pt>
                <c:pt idx="23">
                  <c:v>23000000</c:v>
                </c:pt>
                <c:pt idx="24">
                  <c:v>24000000</c:v>
                </c:pt>
                <c:pt idx="25">
                  <c:v>25000000</c:v>
                </c:pt>
                <c:pt idx="26">
                  <c:v>26000000</c:v>
                </c:pt>
                <c:pt idx="27">
                  <c:v>27000000</c:v>
                </c:pt>
                <c:pt idx="28">
                  <c:v>28000000</c:v>
                </c:pt>
                <c:pt idx="29">
                  <c:v>29000000</c:v>
                </c:pt>
                <c:pt idx="30">
                  <c:v>30000000</c:v>
                </c:pt>
                <c:pt idx="31">
                  <c:v>31000000</c:v>
                </c:pt>
                <c:pt idx="32">
                  <c:v>32000000</c:v>
                </c:pt>
                <c:pt idx="33">
                  <c:v>33000000</c:v>
                </c:pt>
                <c:pt idx="34">
                  <c:v>34000000</c:v>
                </c:pt>
                <c:pt idx="35">
                  <c:v>35000000</c:v>
                </c:pt>
                <c:pt idx="36">
                  <c:v>36000000</c:v>
                </c:pt>
                <c:pt idx="37">
                  <c:v>37000000</c:v>
                </c:pt>
                <c:pt idx="38">
                  <c:v>38000000</c:v>
                </c:pt>
                <c:pt idx="39">
                  <c:v>39000000</c:v>
                </c:pt>
                <c:pt idx="40">
                  <c:v>40000000</c:v>
                </c:pt>
                <c:pt idx="41">
                  <c:v>41000000</c:v>
                </c:pt>
                <c:pt idx="42">
                  <c:v>42000000</c:v>
                </c:pt>
                <c:pt idx="43">
                  <c:v>43000000</c:v>
                </c:pt>
                <c:pt idx="44">
                  <c:v>44000000</c:v>
                </c:pt>
                <c:pt idx="45">
                  <c:v>45000000</c:v>
                </c:pt>
                <c:pt idx="46">
                  <c:v>46000000</c:v>
                </c:pt>
                <c:pt idx="47">
                  <c:v>47000000</c:v>
                </c:pt>
                <c:pt idx="48">
                  <c:v>48000000</c:v>
                </c:pt>
                <c:pt idx="49">
                  <c:v>49000000</c:v>
                </c:pt>
                <c:pt idx="50">
                  <c:v>50000000</c:v>
                </c:pt>
                <c:pt idx="51">
                  <c:v>51000000</c:v>
                </c:pt>
                <c:pt idx="52">
                  <c:v>52000000</c:v>
                </c:pt>
                <c:pt idx="53">
                  <c:v>53000000</c:v>
                </c:pt>
                <c:pt idx="54">
                  <c:v>54000000</c:v>
                </c:pt>
                <c:pt idx="55">
                  <c:v>55000000</c:v>
                </c:pt>
                <c:pt idx="56">
                  <c:v>56000000</c:v>
                </c:pt>
                <c:pt idx="57">
                  <c:v>57000000</c:v>
                </c:pt>
                <c:pt idx="58">
                  <c:v>58000000</c:v>
                </c:pt>
                <c:pt idx="59">
                  <c:v>59000000</c:v>
                </c:pt>
                <c:pt idx="60">
                  <c:v>60000000</c:v>
                </c:pt>
                <c:pt idx="61">
                  <c:v>61000000</c:v>
                </c:pt>
                <c:pt idx="62">
                  <c:v>62000000</c:v>
                </c:pt>
                <c:pt idx="63">
                  <c:v>63000000</c:v>
                </c:pt>
                <c:pt idx="64">
                  <c:v>64000000</c:v>
                </c:pt>
                <c:pt idx="65">
                  <c:v>65000000</c:v>
                </c:pt>
                <c:pt idx="66">
                  <c:v>66000000</c:v>
                </c:pt>
                <c:pt idx="67">
                  <c:v>67000000</c:v>
                </c:pt>
                <c:pt idx="68">
                  <c:v>68000000</c:v>
                </c:pt>
                <c:pt idx="69">
                  <c:v>69000000</c:v>
                </c:pt>
                <c:pt idx="70">
                  <c:v>70000000</c:v>
                </c:pt>
                <c:pt idx="71">
                  <c:v>71000000</c:v>
                </c:pt>
                <c:pt idx="72">
                  <c:v>72000000</c:v>
                </c:pt>
                <c:pt idx="73">
                  <c:v>73000000</c:v>
                </c:pt>
                <c:pt idx="74">
                  <c:v>74000000</c:v>
                </c:pt>
                <c:pt idx="75">
                  <c:v>75000000</c:v>
                </c:pt>
                <c:pt idx="76">
                  <c:v>76000000</c:v>
                </c:pt>
                <c:pt idx="77">
                  <c:v>77000000</c:v>
                </c:pt>
                <c:pt idx="78">
                  <c:v>78000000</c:v>
                </c:pt>
                <c:pt idx="79">
                  <c:v>79000000</c:v>
                </c:pt>
                <c:pt idx="80">
                  <c:v>80000000</c:v>
                </c:pt>
                <c:pt idx="81">
                  <c:v>81000000</c:v>
                </c:pt>
                <c:pt idx="82">
                  <c:v>82000000</c:v>
                </c:pt>
                <c:pt idx="83">
                  <c:v>83000000</c:v>
                </c:pt>
                <c:pt idx="84">
                  <c:v>84000000</c:v>
                </c:pt>
                <c:pt idx="85">
                  <c:v>85000000</c:v>
                </c:pt>
                <c:pt idx="86">
                  <c:v>86000000</c:v>
                </c:pt>
                <c:pt idx="87">
                  <c:v>87000000</c:v>
                </c:pt>
                <c:pt idx="88">
                  <c:v>88000000</c:v>
                </c:pt>
                <c:pt idx="89">
                  <c:v>89000000</c:v>
                </c:pt>
                <c:pt idx="90">
                  <c:v>90000000</c:v>
                </c:pt>
                <c:pt idx="91">
                  <c:v>91000000</c:v>
                </c:pt>
                <c:pt idx="92">
                  <c:v>92000000</c:v>
                </c:pt>
                <c:pt idx="93">
                  <c:v>93000000</c:v>
                </c:pt>
                <c:pt idx="94">
                  <c:v>94000000</c:v>
                </c:pt>
                <c:pt idx="95">
                  <c:v>95000000</c:v>
                </c:pt>
                <c:pt idx="96">
                  <c:v>96000000</c:v>
                </c:pt>
                <c:pt idx="97">
                  <c:v>97000000</c:v>
                </c:pt>
                <c:pt idx="98">
                  <c:v>98000000</c:v>
                </c:pt>
                <c:pt idx="99">
                  <c:v>99000000</c:v>
                </c:pt>
                <c:pt idx="100">
                  <c:v>100000000</c:v>
                </c:pt>
                <c:pt idx="101">
                  <c:v>101000000</c:v>
                </c:pt>
                <c:pt idx="102">
                  <c:v>102000000</c:v>
                </c:pt>
                <c:pt idx="103">
                  <c:v>103000000</c:v>
                </c:pt>
                <c:pt idx="104">
                  <c:v>104000000</c:v>
                </c:pt>
                <c:pt idx="105">
                  <c:v>105000000</c:v>
                </c:pt>
                <c:pt idx="106">
                  <c:v>106000000</c:v>
                </c:pt>
                <c:pt idx="107">
                  <c:v>107000000</c:v>
                </c:pt>
                <c:pt idx="108">
                  <c:v>108000000</c:v>
                </c:pt>
                <c:pt idx="109">
                  <c:v>109000000</c:v>
                </c:pt>
                <c:pt idx="110">
                  <c:v>110000000</c:v>
                </c:pt>
                <c:pt idx="111">
                  <c:v>111000000</c:v>
                </c:pt>
                <c:pt idx="112">
                  <c:v>112000000</c:v>
                </c:pt>
                <c:pt idx="113">
                  <c:v>113000000</c:v>
                </c:pt>
                <c:pt idx="114">
                  <c:v>114000000</c:v>
                </c:pt>
                <c:pt idx="115">
                  <c:v>115000000</c:v>
                </c:pt>
                <c:pt idx="116">
                  <c:v>116000000</c:v>
                </c:pt>
                <c:pt idx="117">
                  <c:v>117000000</c:v>
                </c:pt>
                <c:pt idx="118">
                  <c:v>118000000</c:v>
                </c:pt>
                <c:pt idx="119">
                  <c:v>119000000</c:v>
                </c:pt>
                <c:pt idx="120">
                  <c:v>120000000</c:v>
                </c:pt>
                <c:pt idx="121">
                  <c:v>121000000</c:v>
                </c:pt>
                <c:pt idx="122">
                  <c:v>122000000</c:v>
                </c:pt>
                <c:pt idx="123">
                  <c:v>123000000</c:v>
                </c:pt>
                <c:pt idx="124">
                  <c:v>124000000</c:v>
                </c:pt>
                <c:pt idx="125">
                  <c:v>125000000</c:v>
                </c:pt>
                <c:pt idx="126">
                  <c:v>126000000</c:v>
                </c:pt>
                <c:pt idx="127">
                  <c:v>127000000</c:v>
                </c:pt>
                <c:pt idx="128">
                  <c:v>128000000</c:v>
                </c:pt>
                <c:pt idx="129">
                  <c:v>129000000</c:v>
                </c:pt>
                <c:pt idx="130">
                  <c:v>130000000</c:v>
                </c:pt>
                <c:pt idx="131">
                  <c:v>131000000</c:v>
                </c:pt>
                <c:pt idx="132">
                  <c:v>132000000</c:v>
                </c:pt>
                <c:pt idx="133">
                  <c:v>133000000</c:v>
                </c:pt>
                <c:pt idx="134">
                  <c:v>134000000</c:v>
                </c:pt>
                <c:pt idx="135">
                  <c:v>135000000</c:v>
                </c:pt>
                <c:pt idx="136">
                  <c:v>136000000</c:v>
                </c:pt>
                <c:pt idx="137">
                  <c:v>137000000</c:v>
                </c:pt>
                <c:pt idx="138">
                  <c:v>138000000</c:v>
                </c:pt>
                <c:pt idx="139">
                  <c:v>139000000</c:v>
                </c:pt>
                <c:pt idx="140">
                  <c:v>140000000</c:v>
                </c:pt>
                <c:pt idx="141">
                  <c:v>141000000</c:v>
                </c:pt>
                <c:pt idx="142">
                  <c:v>142000000</c:v>
                </c:pt>
                <c:pt idx="143">
                  <c:v>143000000</c:v>
                </c:pt>
                <c:pt idx="144">
                  <c:v>144000000</c:v>
                </c:pt>
                <c:pt idx="145">
                  <c:v>145000000</c:v>
                </c:pt>
                <c:pt idx="146">
                  <c:v>146000000</c:v>
                </c:pt>
                <c:pt idx="147">
                  <c:v>147000000</c:v>
                </c:pt>
                <c:pt idx="148">
                  <c:v>148000000</c:v>
                </c:pt>
                <c:pt idx="149">
                  <c:v>149000000</c:v>
                </c:pt>
              </c:numCache>
            </c:numRef>
          </c:cat>
          <c:val>
            <c:numRef>
              <c:f>chrom_substitution_rates!$C$25:$EV$25</c:f>
              <c:numCache>
                <c:formatCode>General</c:formatCode>
                <c:ptCount val="1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1037</c:v>
                </c:pt>
                <c:pt idx="4">
                  <c:v>122</c:v>
                </c:pt>
                <c:pt idx="5">
                  <c:v>139</c:v>
                </c:pt>
                <c:pt idx="6">
                  <c:v>90</c:v>
                </c:pt>
                <c:pt idx="7">
                  <c:v>110</c:v>
                </c:pt>
                <c:pt idx="8">
                  <c:v>90</c:v>
                </c:pt>
                <c:pt idx="9">
                  <c:v>103</c:v>
                </c:pt>
                <c:pt idx="10">
                  <c:v>76</c:v>
                </c:pt>
                <c:pt idx="11">
                  <c:v>88</c:v>
                </c:pt>
                <c:pt idx="12">
                  <c:v>70</c:v>
                </c:pt>
                <c:pt idx="13">
                  <c:v>85</c:v>
                </c:pt>
                <c:pt idx="14">
                  <c:v>108</c:v>
                </c:pt>
                <c:pt idx="15">
                  <c:v>84</c:v>
                </c:pt>
                <c:pt idx="16">
                  <c:v>93</c:v>
                </c:pt>
                <c:pt idx="17">
                  <c:v>114</c:v>
                </c:pt>
                <c:pt idx="18">
                  <c:v>121</c:v>
                </c:pt>
                <c:pt idx="19">
                  <c:v>130</c:v>
                </c:pt>
                <c:pt idx="20">
                  <c:v>111</c:v>
                </c:pt>
                <c:pt idx="21">
                  <c:v>70</c:v>
                </c:pt>
                <c:pt idx="22">
                  <c:v>134</c:v>
                </c:pt>
                <c:pt idx="23">
                  <c:v>92</c:v>
                </c:pt>
                <c:pt idx="24">
                  <c:v>108</c:v>
                </c:pt>
                <c:pt idx="25">
                  <c:v>96</c:v>
                </c:pt>
                <c:pt idx="26">
                  <c:v>109</c:v>
                </c:pt>
                <c:pt idx="27">
                  <c:v>103</c:v>
                </c:pt>
                <c:pt idx="28">
                  <c:v>123</c:v>
                </c:pt>
                <c:pt idx="29">
                  <c:v>160</c:v>
                </c:pt>
                <c:pt idx="30">
                  <c:v>125</c:v>
                </c:pt>
                <c:pt idx="31">
                  <c:v>131</c:v>
                </c:pt>
                <c:pt idx="32">
                  <c:v>74</c:v>
                </c:pt>
                <c:pt idx="33">
                  <c:v>92</c:v>
                </c:pt>
                <c:pt idx="34">
                  <c:v>95</c:v>
                </c:pt>
                <c:pt idx="35">
                  <c:v>100</c:v>
                </c:pt>
                <c:pt idx="36">
                  <c:v>103</c:v>
                </c:pt>
                <c:pt idx="37">
                  <c:v>195</c:v>
                </c:pt>
                <c:pt idx="38">
                  <c:v>93</c:v>
                </c:pt>
                <c:pt idx="39">
                  <c:v>117</c:v>
                </c:pt>
                <c:pt idx="40">
                  <c:v>105</c:v>
                </c:pt>
                <c:pt idx="41">
                  <c:v>136</c:v>
                </c:pt>
                <c:pt idx="42">
                  <c:v>92</c:v>
                </c:pt>
                <c:pt idx="43">
                  <c:v>121</c:v>
                </c:pt>
                <c:pt idx="44">
                  <c:v>119</c:v>
                </c:pt>
                <c:pt idx="45">
                  <c:v>119</c:v>
                </c:pt>
                <c:pt idx="46">
                  <c:v>93</c:v>
                </c:pt>
                <c:pt idx="47">
                  <c:v>161</c:v>
                </c:pt>
                <c:pt idx="48">
                  <c:v>192</c:v>
                </c:pt>
                <c:pt idx="49">
                  <c:v>136</c:v>
                </c:pt>
                <c:pt idx="50">
                  <c:v>112</c:v>
                </c:pt>
                <c:pt idx="51">
                  <c:v>156</c:v>
                </c:pt>
                <c:pt idx="52">
                  <c:v>150</c:v>
                </c:pt>
                <c:pt idx="53">
                  <c:v>115</c:v>
                </c:pt>
                <c:pt idx="54">
                  <c:v>141</c:v>
                </c:pt>
                <c:pt idx="55">
                  <c:v>122</c:v>
                </c:pt>
                <c:pt idx="56">
                  <c:v>127</c:v>
                </c:pt>
                <c:pt idx="57">
                  <c:v>108</c:v>
                </c:pt>
                <c:pt idx="58">
                  <c:v>668</c:v>
                </c:pt>
                <c:pt idx="59">
                  <c:v>128</c:v>
                </c:pt>
                <c:pt idx="60">
                  <c:v>193</c:v>
                </c:pt>
                <c:pt idx="61">
                  <c:v>85</c:v>
                </c:pt>
                <c:pt idx="62">
                  <c:v>122</c:v>
                </c:pt>
                <c:pt idx="63">
                  <c:v>124</c:v>
                </c:pt>
                <c:pt idx="64">
                  <c:v>125</c:v>
                </c:pt>
                <c:pt idx="65">
                  <c:v>121</c:v>
                </c:pt>
                <c:pt idx="66">
                  <c:v>110</c:v>
                </c:pt>
                <c:pt idx="67">
                  <c:v>542</c:v>
                </c:pt>
                <c:pt idx="68">
                  <c:v>197</c:v>
                </c:pt>
                <c:pt idx="69">
                  <c:v>128</c:v>
                </c:pt>
                <c:pt idx="70">
                  <c:v>118</c:v>
                </c:pt>
                <c:pt idx="71">
                  <c:v>127</c:v>
                </c:pt>
                <c:pt idx="72">
                  <c:v>111</c:v>
                </c:pt>
                <c:pt idx="73">
                  <c:v>131</c:v>
                </c:pt>
                <c:pt idx="74">
                  <c:v>132</c:v>
                </c:pt>
                <c:pt idx="75">
                  <c:v>121</c:v>
                </c:pt>
                <c:pt idx="76">
                  <c:v>152</c:v>
                </c:pt>
                <c:pt idx="77">
                  <c:v>129</c:v>
                </c:pt>
                <c:pt idx="78">
                  <c:v>128</c:v>
                </c:pt>
                <c:pt idx="79">
                  <c:v>142</c:v>
                </c:pt>
                <c:pt idx="80">
                  <c:v>134</c:v>
                </c:pt>
                <c:pt idx="81">
                  <c:v>153</c:v>
                </c:pt>
                <c:pt idx="82">
                  <c:v>158</c:v>
                </c:pt>
                <c:pt idx="83">
                  <c:v>153</c:v>
                </c:pt>
                <c:pt idx="84">
                  <c:v>136</c:v>
                </c:pt>
                <c:pt idx="85">
                  <c:v>120</c:v>
                </c:pt>
                <c:pt idx="86">
                  <c:v>136</c:v>
                </c:pt>
                <c:pt idx="87">
                  <c:v>126</c:v>
                </c:pt>
                <c:pt idx="88">
                  <c:v>123</c:v>
                </c:pt>
                <c:pt idx="89">
                  <c:v>156</c:v>
                </c:pt>
                <c:pt idx="90">
                  <c:v>99</c:v>
                </c:pt>
                <c:pt idx="91">
                  <c:v>93</c:v>
                </c:pt>
                <c:pt idx="92">
                  <c:v>118</c:v>
                </c:pt>
                <c:pt idx="93">
                  <c:v>109</c:v>
                </c:pt>
                <c:pt idx="94">
                  <c:v>120</c:v>
                </c:pt>
                <c:pt idx="95">
                  <c:v>84</c:v>
                </c:pt>
                <c:pt idx="96">
                  <c:v>121</c:v>
                </c:pt>
                <c:pt idx="97">
                  <c:v>109</c:v>
                </c:pt>
                <c:pt idx="98">
                  <c:v>134</c:v>
                </c:pt>
                <c:pt idx="99">
                  <c:v>110</c:v>
                </c:pt>
                <c:pt idx="100">
                  <c:v>171</c:v>
                </c:pt>
                <c:pt idx="101">
                  <c:v>105</c:v>
                </c:pt>
                <c:pt idx="102">
                  <c:v>109</c:v>
                </c:pt>
                <c:pt idx="103">
                  <c:v>144</c:v>
                </c:pt>
                <c:pt idx="104">
                  <c:v>125</c:v>
                </c:pt>
                <c:pt idx="105">
                  <c:v>136</c:v>
                </c:pt>
                <c:pt idx="106">
                  <c:v>115</c:v>
                </c:pt>
                <c:pt idx="107">
                  <c:v>105</c:v>
                </c:pt>
                <c:pt idx="108">
                  <c:v>147</c:v>
                </c:pt>
                <c:pt idx="109">
                  <c:v>163</c:v>
                </c:pt>
                <c:pt idx="110">
                  <c:v>139</c:v>
                </c:pt>
                <c:pt idx="111">
                  <c:v>140</c:v>
                </c:pt>
                <c:pt idx="112">
                  <c:v>100</c:v>
                </c:pt>
                <c:pt idx="113">
                  <c:v>126</c:v>
                </c:pt>
                <c:pt idx="114">
                  <c:v>170</c:v>
                </c:pt>
                <c:pt idx="115">
                  <c:v>98</c:v>
                </c:pt>
                <c:pt idx="116">
                  <c:v>110</c:v>
                </c:pt>
                <c:pt idx="117">
                  <c:v>223</c:v>
                </c:pt>
                <c:pt idx="118">
                  <c:v>98</c:v>
                </c:pt>
                <c:pt idx="119">
                  <c:v>105</c:v>
                </c:pt>
                <c:pt idx="120">
                  <c:v>158</c:v>
                </c:pt>
                <c:pt idx="121">
                  <c:v>155</c:v>
                </c:pt>
                <c:pt idx="122">
                  <c:v>154</c:v>
                </c:pt>
                <c:pt idx="123">
                  <c:v>133</c:v>
                </c:pt>
                <c:pt idx="124">
                  <c:v>175</c:v>
                </c:pt>
                <c:pt idx="125">
                  <c:v>123</c:v>
                </c:pt>
                <c:pt idx="126">
                  <c:v>148</c:v>
                </c:pt>
                <c:pt idx="127">
                  <c:v>183</c:v>
                </c:pt>
                <c:pt idx="128">
                  <c:v>180</c:v>
                </c:pt>
                <c:pt idx="129">
                  <c:v>98</c:v>
                </c:pt>
                <c:pt idx="130">
                  <c:v>129</c:v>
                </c:pt>
                <c:pt idx="131">
                  <c:v>110</c:v>
                </c:pt>
                <c:pt idx="132">
                  <c:v>131</c:v>
                </c:pt>
                <c:pt idx="133">
                  <c:v>181</c:v>
                </c:pt>
                <c:pt idx="134">
                  <c:v>124</c:v>
                </c:pt>
                <c:pt idx="135">
                  <c:v>140</c:v>
                </c:pt>
                <c:pt idx="136">
                  <c:v>219</c:v>
                </c:pt>
                <c:pt idx="137">
                  <c:v>137</c:v>
                </c:pt>
                <c:pt idx="138">
                  <c:v>145</c:v>
                </c:pt>
                <c:pt idx="139">
                  <c:v>125</c:v>
                </c:pt>
                <c:pt idx="140">
                  <c:v>185</c:v>
                </c:pt>
                <c:pt idx="141">
                  <c:v>126</c:v>
                </c:pt>
                <c:pt idx="142">
                  <c:v>155</c:v>
                </c:pt>
                <c:pt idx="143">
                  <c:v>179</c:v>
                </c:pt>
                <c:pt idx="144">
                  <c:v>2251</c:v>
                </c:pt>
                <c:pt idx="145">
                  <c:v>7597</c:v>
                </c:pt>
                <c:pt idx="146">
                  <c:v>7828</c:v>
                </c:pt>
                <c:pt idx="147">
                  <c:v>8541</c:v>
                </c:pt>
                <c:pt idx="148">
                  <c:v>1178</c:v>
                </c:pt>
                <c:pt idx="149">
                  <c:v>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0-8A4B-9C47-49364D46D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3709168"/>
        <c:axId val="1823715232"/>
      </c:lineChart>
      <c:catAx>
        <c:axId val="1823709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Window</a:t>
                </a:r>
                <a:r>
                  <a:rPr lang="en-US" baseline="0"/>
                  <a:t> (1Mb)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715232"/>
        <c:crosses val="autoZero"/>
        <c:auto val="1"/>
        <c:lblAlgn val="ctr"/>
        <c:lblOffset val="100"/>
        <c:noMultiLvlLbl val="0"/>
      </c:catAx>
      <c:valAx>
        <c:axId val="18237152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Variants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70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Chr8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chrom_substitution_rates!$C$47:$EB$47</c:f>
              <c:numCache>
                <c:formatCode>General</c:formatCode>
                <c:ptCount val="130"/>
                <c:pt idx="0">
                  <c:v>0</c:v>
                </c:pt>
                <c:pt idx="1">
                  <c:v>1000000</c:v>
                </c:pt>
                <c:pt idx="2">
                  <c:v>2000000</c:v>
                </c:pt>
                <c:pt idx="3">
                  <c:v>3000000</c:v>
                </c:pt>
                <c:pt idx="4">
                  <c:v>4000000</c:v>
                </c:pt>
                <c:pt idx="5">
                  <c:v>5000000</c:v>
                </c:pt>
                <c:pt idx="6">
                  <c:v>6000000</c:v>
                </c:pt>
                <c:pt idx="7">
                  <c:v>7000000</c:v>
                </c:pt>
                <c:pt idx="8">
                  <c:v>8000000</c:v>
                </c:pt>
                <c:pt idx="9">
                  <c:v>9000000</c:v>
                </c:pt>
                <c:pt idx="10">
                  <c:v>10000000</c:v>
                </c:pt>
                <c:pt idx="11">
                  <c:v>11000000</c:v>
                </c:pt>
                <c:pt idx="12">
                  <c:v>12000000</c:v>
                </c:pt>
                <c:pt idx="13">
                  <c:v>13000000</c:v>
                </c:pt>
                <c:pt idx="14">
                  <c:v>14000000</c:v>
                </c:pt>
                <c:pt idx="15">
                  <c:v>15000000</c:v>
                </c:pt>
                <c:pt idx="16">
                  <c:v>16000000</c:v>
                </c:pt>
                <c:pt idx="17">
                  <c:v>17000000</c:v>
                </c:pt>
                <c:pt idx="18">
                  <c:v>18000000</c:v>
                </c:pt>
                <c:pt idx="19">
                  <c:v>19000000</c:v>
                </c:pt>
                <c:pt idx="20">
                  <c:v>20000000</c:v>
                </c:pt>
                <c:pt idx="21">
                  <c:v>21000000</c:v>
                </c:pt>
                <c:pt idx="22">
                  <c:v>22000000</c:v>
                </c:pt>
                <c:pt idx="23">
                  <c:v>23000000</c:v>
                </c:pt>
                <c:pt idx="24">
                  <c:v>24000000</c:v>
                </c:pt>
                <c:pt idx="25">
                  <c:v>25000000</c:v>
                </c:pt>
                <c:pt idx="26">
                  <c:v>26000000</c:v>
                </c:pt>
                <c:pt idx="27">
                  <c:v>27000000</c:v>
                </c:pt>
                <c:pt idx="28">
                  <c:v>28000000</c:v>
                </c:pt>
                <c:pt idx="29">
                  <c:v>29000000</c:v>
                </c:pt>
                <c:pt idx="30">
                  <c:v>30000000</c:v>
                </c:pt>
                <c:pt idx="31">
                  <c:v>31000000</c:v>
                </c:pt>
                <c:pt idx="32">
                  <c:v>32000000</c:v>
                </c:pt>
                <c:pt idx="33">
                  <c:v>33000000</c:v>
                </c:pt>
                <c:pt idx="34">
                  <c:v>34000000</c:v>
                </c:pt>
                <c:pt idx="35">
                  <c:v>35000000</c:v>
                </c:pt>
                <c:pt idx="36">
                  <c:v>36000000</c:v>
                </c:pt>
                <c:pt idx="37">
                  <c:v>37000000</c:v>
                </c:pt>
                <c:pt idx="38">
                  <c:v>38000000</c:v>
                </c:pt>
                <c:pt idx="39">
                  <c:v>39000000</c:v>
                </c:pt>
                <c:pt idx="40">
                  <c:v>40000000</c:v>
                </c:pt>
                <c:pt idx="41">
                  <c:v>41000000</c:v>
                </c:pt>
                <c:pt idx="42">
                  <c:v>42000000</c:v>
                </c:pt>
                <c:pt idx="43">
                  <c:v>43000000</c:v>
                </c:pt>
                <c:pt idx="44">
                  <c:v>44000000</c:v>
                </c:pt>
                <c:pt idx="45">
                  <c:v>45000000</c:v>
                </c:pt>
                <c:pt idx="46">
                  <c:v>46000000</c:v>
                </c:pt>
                <c:pt idx="47">
                  <c:v>47000000</c:v>
                </c:pt>
                <c:pt idx="48">
                  <c:v>48000000</c:v>
                </c:pt>
                <c:pt idx="49">
                  <c:v>49000000</c:v>
                </c:pt>
                <c:pt idx="50">
                  <c:v>50000000</c:v>
                </c:pt>
                <c:pt idx="51">
                  <c:v>51000000</c:v>
                </c:pt>
                <c:pt idx="52">
                  <c:v>52000000</c:v>
                </c:pt>
                <c:pt idx="53">
                  <c:v>53000000</c:v>
                </c:pt>
                <c:pt idx="54">
                  <c:v>54000000</c:v>
                </c:pt>
                <c:pt idx="55">
                  <c:v>55000000</c:v>
                </c:pt>
                <c:pt idx="56">
                  <c:v>56000000</c:v>
                </c:pt>
                <c:pt idx="57">
                  <c:v>57000000</c:v>
                </c:pt>
                <c:pt idx="58">
                  <c:v>58000000</c:v>
                </c:pt>
                <c:pt idx="59">
                  <c:v>59000000</c:v>
                </c:pt>
                <c:pt idx="60">
                  <c:v>60000000</c:v>
                </c:pt>
                <c:pt idx="61">
                  <c:v>61000000</c:v>
                </c:pt>
                <c:pt idx="62">
                  <c:v>62000000</c:v>
                </c:pt>
                <c:pt idx="63">
                  <c:v>63000000</c:v>
                </c:pt>
                <c:pt idx="64">
                  <c:v>64000000</c:v>
                </c:pt>
                <c:pt idx="65">
                  <c:v>65000000</c:v>
                </c:pt>
                <c:pt idx="66">
                  <c:v>66000000</c:v>
                </c:pt>
                <c:pt idx="67">
                  <c:v>67000000</c:v>
                </c:pt>
                <c:pt idx="68">
                  <c:v>68000000</c:v>
                </c:pt>
                <c:pt idx="69">
                  <c:v>69000000</c:v>
                </c:pt>
                <c:pt idx="70">
                  <c:v>70000000</c:v>
                </c:pt>
                <c:pt idx="71">
                  <c:v>71000000</c:v>
                </c:pt>
                <c:pt idx="72">
                  <c:v>72000000</c:v>
                </c:pt>
                <c:pt idx="73">
                  <c:v>73000000</c:v>
                </c:pt>
                <c:pt idx="74">
                  <c:v>74000000</c:v>
                </c:pt>
                <c:pt idx="75">
                  <c:v>75000000</c:v>
                </c:pt>
                <c:pt idx="76">
                  <c:v>76000000</c:v>
                </c:pt>
                <c:pt idx="77">
                  <c:v>77000000</c:v>
                </c:pt>
                <c:pt idx="78">
                  <c:v>78000000</c:v>
                </c:pt>
                <c:pt idx="79">
                  <c:v>79000000</c:v>
                </c:pt>
                <c:pt idx="80">
                  <c:v>80000000</c:v>
                </c:pt>
                <c:pt idx="81">
                  <c:v>81000000</c:v>
                </c:pt>
                <c:pt idx="82">
                  <c:v>82000000</c:v>
                </c:pt>
                <c:pt idx="83">
                  <c:v>83000000</c:v>
                </c:pt>
                <c:pt idx="84">
                  <c:v>84000000</c:v>
                </c:pt>
                <c:pt idx="85">
                  <c:v>85000000</c:v>
                </c:pt>
                <c:pt idx="86">
                  <c:v>86000000</c:v>
                </c:pt>
                <c:pt idx="87">
                  <c:v>87000000</c:v>
                </c:pt>
                <c:pt idx="88">
                  <c:v>88000000</c:v>
                </c:pt>
                <c:pt idx="89">
                  <c:v>89000000</c:v>
                </c:pt>
                <c:pt idx="90">
                  <c:v>90000000</c:v>
                </c:pt>
                <c:pt idx="91">
                  <c:v>91000000</c:v>
                </c:pt>
                <c:pt idx="92">
                  <c:v>92000000</c:v>
                </c:pt>
                <c:pt idx="93">
                  <c:v>93000000</c:v>
                </c:pt>
                <c:pt idx="94">
                  <c:v>94000000</c:v>
                </c:pt>
                <c:pt idx="95">
                  <c:v>95000000</c:v>
                </c:pt>
                <c:pt idx="96">
                  <c:v>96000000</c:v>
                </c:pt>
                <c:pt idx="97">
                  <c:v>97000000</c:v>
                </c:pt>
                <c:pt idx="98">
                  <c:v>98000000</c:v>
                </c:pt>
                <c:pt idx="99">
                  <c:v>99000000</c:v>
                </c:pt>
                <c:pt idx="100">
                  <c:v>100000000</c:v>
                </c:pt>
                <c:pt idx="101">
                  <c:v>101000000</c:v>
                </c:pt>
                <c:pt idx="102">
                  <c:v>102000000</c:v>
                </c:pt>
                <c:pt idx="103">
                  <c:v>103000000</c:v>
                </c:pt>
                <c:pt idx="104">
                  <c:v>104000000</c:v>
                </c:pt>
                <c:pt idx="105">
                  <c:v>105000000</c:v>
                </c:pt>
                <c:pt idx="106">
                  <c:v>106000000</c:v>
                </c:pt>
                <c:pt idx="107">
                  <c:v>107000000</c:v>
                </c:pt>
                <c:pt idx="108">
                  <c:v>108000000</c:v>
                </c:pt>
                <c:pt idx="109">
                  <c:v>109000000</c:v>
                </c:pt>
                <c:pt idx="110">
                  <c:v>110000000</c:v>
                </c:pt>
                <c:pt idx="111">
                  <c:v>111000000</c:v>
                </c:pt>
                <c:pt idx="112">
                  <c:v>112000000</c:v>
                </c:pt>
                <c:pt idx="113">
                  <c:v>113000000</c:v>
                </c:pt>
                <c:pt idx="114">
                  <c:v>114000000</c:v>
                </c:pt>
                <c:pt idx="115">
                  <c:v>115000000</c:v>
                </c:pt>
                <c:pt idx="116">
                  <c:v>116000000</c:v>
                </c:pt>
                <c:pt idx="117">
                  <c:v>117000000</c:v>
                </c:pt>
                <c:pt idx="118">
                  <c:v>118000000</c:v>
                </c:pt>
                <c:pt idx="119">
                  <c:v>119000000</c:v>
                </c:pt>
                <c:pt idx="120">
                  <c:v>120000000</c:v>
                </c:pt>
                <c:pt idx="121">
                  <c:v>121000000</c:v>
                </c:pt>
                <c:pt idx="122">
                  <c:v>122000000</c:v>
                </c:pt>
                <c:pt idx="123">
                  <c:v>123000000</c:v>
                </c:pt>
                <c:pt idx="124">
                  <c:v>124000000</c:v>
                </c:pt>
                <c:pt idx="125">
                  <c:v>125000000</c:v>
                </c:pt>
                <c:pt idx="126">
                  <c:v>126000000</c:v>
                </c:pt>
                <c:pt idx="127">
                  <c:v>127000000</c:v>
                </c:pt>
                <c:pt idx="128">
                  <c:v>128000000</c:v>
                </c:pt>
                <c:pt idx="129">
                  <c:v>129000000</c:v>
                </c:pt>
              </c:numCache>
            </c:numRef>
          </c:cat>
          <c:val>
            <c:numRef>
              <c:f>chrom_substitution_rates!$C$48:$EB$48</c:f>
              <c:numCache>
                <c:formatCode>General</c:formatCode>
                <c:ptCount val="1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135</c:v>
                </c:pt>
                <c:pt idx="4">
                  <c:v>138</c:v>
                </c:pt>
                <c:pt idx="5">
                  <c:v>103</c:v>
                </c:pt>
                <c:pt idx="6">
                  <c:v>55</c:v>
                </c:pt>
                <c:pt idx="7">
                  <c:v>60</c:v>
                </c:pt>
                <c:pt idx="8">
                  <c:v>118</c:v>
                </c:pt>
                <c:pt idx="9">
                  <c:v>95</c:v>
                </c:pt>
                <c:pt idx="10">
                  <c:v>141</c:v>
                </c:pt>
                <c:pt idx="11">
                  <c:v>108</c:v>
                </c:pt>
                <c:pt idx="12">
                  <c:v>84</c:v>
                </c:pt>
                <c:pt idx="13">
                  <c:v>86</c:v>
                </c:pt>
                <c:pt idx="14">
                  <c:v>87</c:v>
                </c:pt>
                <c:pt idx="15">
                  <c:v>108</c:v>
                </c:pt>
                <c:pt idx="16">
                  <c:v>82</c:v>
                </c:pt>
                <c:pt idx="17">
                  <c:v>68</c:v>
                </c:pt>
                <c:pt idx="18">
                  <c:v>83</c:v>
                </c:pt>
                <c:pt idx="19">
                  <c:v>897</c:v>
                </c:pt>
                <c:pt idx="20">
                  <c:v>982</c:v>
                </c:pt>
                <c:pt idx="21">
                  <c:v>64</c:v>
                </c:pt>
                <c:pt idx="22">
                  <c:v>84</c:v>
                </c:pt>
                <c:pt idx="23">
                  <c:v>115</c:v>
                </c:pt>
                <c:pt idx="24">
                  <c:v>115</c:v>
                </c:pt>
                <c:pt idx="25">
                  <c:v>165</c:v>
                </c:pt>
                <c:pt idx="26">
                  <c:v>225</c:v>
                </c:pt>
                <c:pt idx="27">
                  <c:v>118</c:v>
                </c:pt>
                <c:pt idx="28">
                  <c:v>156</c:v>
                </c:pt>
                <c:pt idx="29">
                  <c:v>77</c:v>
                </c:pt>
                <c:pt idx="30">
                  <c:v>95</c:v>
                </c:pt>
                <c:pt idx="31">
                  <c:v>107</c:v>
                </c:pt>
                <c:pt idx="32">
                  <c:v>112</c:v>
                </c:pt>
                <c:pt idx="33">
                  <c:v>118</c:v>
                </c:pt>
                <c:pt idx="34">
                  <c:v>99</c:v>
                </c:pt>
                <c:pt idx="35">
                  <c:v>150</c:v>
                </c:pt>
                <c:pt idx="36">
                  <c:v>85</c:v>
                </c:pt>
                <c:pt idx="37">
                  <c:v>75</c:v>
                </c:pt>
                <c:pt idx="38">
                  <c:v>94</c:v>
                </c:pt>
                <c:pt idx="39">
                  <c:v>92</c:v>
                </c:pt>
                <c:pt idx="40">
                  <c:v>91</c:v>
                </c:pt>
                <c:pt idx="41">
                  <c:v>88</c:v>
                </c:pt>
                <c:pt idx="42">
                  <c:v>105</c:v>
                </c:pt>
                <c:pt idx="43">
                  <c:v>117</c:v>
                </c:pt>
                <c:pt idx="44">
                  <c:v>85</c:v>
                </c:pt>
                <c:pt idx="45">
                  <c:v>112</c:v>
                </c:pt>
                <c:pt idx="46">
                  <c:v>71</c:v>
                </c:pt>
                <c:pt idx="47">
                  <c:v>119</c:v>
                </c:pt>
                <c:pt idx="48">
                  <c:v>104</c:v>
                </c:pt>
                <c:pt idx="49">
                  <c:v>126</c:v>
                </c:pt>
                <c:pt idx="50">
                  <c:v>132</c:v>
                </c:pt>
                <c:pt idx="51">
                  <c:v>123</c:v>
                </c:pt>
                <c:pt idx="52">
                  <c:v>127</c:v>
                </c:pt>
                <c:pt idx="53">
                  <c:v>147</c:v>
                </c:pt>
                <c:pt idx="54">
                  <c:v>92</c:v>
                </c:pt>
                <c:pt idx="55">
                  <c:v>141</c:v>
                </c:pt>
                <c:pt idx="56">
                  <c:v>142</c:v>
                </c:pt>
                <c:pt idx="57">
                  <c:v>125</c:v>
                </c:pt>
                <c:pt idx="58">
                  <c:v>137</c:v>
                </c:pt>
                <c:pt idx="59">
                  <c:v>120</c:v>
                </c:pt>
                <c:pt idx="60">
                  <c:v>115</c:v>
                </c:pt>
                <c:pt idx="61">
                  <c:v>119</c:v>
                </c:pt>
                <c:pt idx="62">
                  <c:v>122</c:v>
                </c:pt>
                <c:pt idx="63">
                  <c:v>119</c:v>
                </c:pt>
                <c:pt idx="64">
                  <c:v>136</c:v>
                </c:pt>
                <c:pt idx="65">
                  <c:v>132</c:v>
                </c:pt>
                <c:pt idx="66">
                  <c:v>78</c:v>
                </c:pt>
                <c:pt idx="67">
                  <c:v>82</c:v>
                </c:pt>
                <c:pt idx="68">
                  <c:v>89</c:v>
                </c:pt>
                <c:pt idx="69">
                  <c:v>281</c:v>
                </c:pt>
                <c:pt idx="70">
                  <c:v>138</c:v>
                </c:pt>
                <c:pt idx="71">
                  <c:v>494</c:v>
                </c:pt>
                <c:pt idx="72">
                  <c:v>123</c:v>
                </c:pt>
                <c:pt idx="73">
                  <c:v>78</c:v>
                </c:pt>
                <c:pt idx="74">
                  <c:v>93</c:v>
                </c:pt>
                <c:pt idx="75">
                  <c:v>203</c:v>
                </c:pt>
                <c:pt idx="76">
                  <c:v>96</c:v>
                </c:pt>
                <c:pt idx="77">
                  <c:v>110</c:v>
                </c:pt>
                <c:pt idx="78">
                  <c:v>281</c:v>
                </c:pt>
                <c:pt idx="79">
                  <c:v>3120</c:v>
                </c:pt>
                <c:pt idx="80">
                  <c:v>1912</c:v>
                </c:pt>
                <c:pt idx="81">
                  <c:v>153</c:v>
                </c:pt>
                <c:pt idx="82">
                  <c:v>126</c:v>
                </c:pt>
                <c:pt idx="83">
                  <c:v>175</c:v>
                </c:pt>
                <c:pt idx="84">
                  <c:v>7626</c:v>
                </c:pt>
                <c:pt idx="85">
                  <c:v>7432</c:v>
                </c:pt>
                <c:pt idx="86">
                  <c:v>1623</c:v>
                </c:pt>
                <c:pt idx="87">
                  <c:v>2093</c:v>
                </c:pt>
                <c:pt idx="88">
                  <c:v>8146</c:v>
                </c:pt>
                <c:pt idx="89">
                  <c:v>12988</c:v>
                </c:pt>
                <c:pt idx="90">
                  <c:v>11387</c:v>
                </c:pt>
                <c:pt idx="91">
                  <c:v>10529</c:v>
                </c:pt>
                <c:pt idx="92">
                  <c:v>12483</c:v>
                </c:pt>
                <c:pt idx="93">
                  <c:v>276</c:v>
                </c:pt>
                <c:pt idx="94">
                  <c:v>143</c:v>
                </c:pt>
                <c:pt idx="95">
                  <c:v>149</c:v>
                </c:pt>
                <c:pt idx="96">
                  <c:v>125</c:v>
                </c:pt>
                <c:pt idx="97">
                  <c:v>119</c:v>
                </c:pt>
                <c:pt idx="98">
                  <c:v>133</c:v>
                </c:pt>
                <c:pt idx="99">
                  <c:v>4792</c:v>
                </c:pt>
                <c:pt idx="100">
                  <c:v>121</c:v>
                </c:pt>
                <c:pt idx="101">
                  <c:v>127</c:v>
                </c:pt>
                <c:pt idx="102">
                  <c:v>138</c:v>
                </c:pt>
                <c:pt idx="103">
                  <c:v>136</c:v>
                </c:pt>
                <c:pt idx="104">
                  <c:v>181</c:v>
                </c:pt>
                <c:pt idx="105">
                  <c:v>163</c:v>
                </c:pt>
                <c:pt idx="106">
                  <c:v>142</c:v>
                </c:pt>
                <c:pt idx="107">
                  <c:v>150</c:v>
                </c:pt>
                <c:pt idx="108">
                  <c:v>161</c:v>
                </c:pt>
                <c:pt idx="109">
                  <c:v>111</c:v>
                </c:pt>
                <c:pt idx="110">
                  <c:v>151</c:v>
                </c:pt>
                <c:pt idx="111">
                  <c:v>133</c:v>
                </c:pt>
                <c:pt idx="112">
                  <c:v>147</c:v>
                </c:pt>
                <c:pt idx="113">
                  <c:v>130</c:v>
                </c:pt>
                <c:pt idx="114">
                  <c:v>158</c:v>
                </c:pt>
                <c:pt idx="115">
                  <c:v>174</c:v>
                </c:pt>
                <c:pt idx="116">
                  <c:v>142</c:v>
                </c:pt>
                <c:pt idx="117">
                  <c:v>159</c:v>
                </c:pt>
                <c:pt idx="118">
                  <c:v>128</c:v>
                </c:pt>
                <c:pt idx="119">
                  <c:v>154</c:v>
                </c:pt>
                <c:pt idx="120">
                  <c:v>113</c:v>
                </c:pt>
                <c:pt idx="121">
                  <c:v>141</c:v>
                </c:pt>
                <c:pt idx="122">
                  <c:v>97</c:v>
                </c:pt>
                <c:pt idx="123">
                  <c:v>152</c:v>
                </c:pt>
                <c:pt idx="124">
                  <c:v>119</c:v>
                </c:pt>
                <c:pt idx="125">
                  <c:v>108</c:v>
                </c:pt>
                <c:pt idx="126">
                  <c:v>129</c:v>
                </c:pt>
                <c:pt idx="127">
                  <c:v>129</c:v>
                </c:pt>
                <c:pt idx="128">
                  <c:v>113</c:v>
                </c:pt>
                <c:pt idx="129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E4-8144-9CEC-C58E8F109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37214624"/>
        <c:axId val="-2037372752"/>
      </c:lineChart>
      <c:catAx>
        <c:axId val="-203721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7372752"/>
        <c:crosses val="autoZero"/>
        <c:auto val="1"/>
        <c:lblAlgn val="ctr"/>
        <c:lblOffset val="100"/>
        <c:noMultiLvlLbl val="0"/>
      </c:catAx>
      <c:valAx>
        <c:axId val="-20373727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721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/>
              <a:t>Chr11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chrom_substitution_rates!$C$4:$DU$4</c:f>
              <c:numCache>
                <c:formatCode>General</c:formatCode>
                <c:ptCount val="123"/>
                <c:pt idx="0">
                  <c:v>0</c:v>
                </c:pt>
                <c:pt idx="1">
                  <c:v>1000000</c:v>
                </c:pt>
                <c:pt idx="2">
                  <c:v>2000000</c:v>
                </c:pt>
                <c:pt idx="3">
                  <c:v>3000000</c:v>
                </c:pt>
                <c:pt idx="4">
                  <c:v>4000000</c:v>
                </c:pt>
                <c:pt idx="5">
                  <c:v>5000000</c:v>
                </c:pt>
                <c:pt idx="6">
                  <c:v>6000000</c:v>
                </c:pt>
                <c:pt idx="7">
                  <c:v>7000000</c:v>
                </c:pt>
                <c:pt idx="8">
                  <c:v>8000000</c:v>
                </c:pt>
                <c:pt idx="9">
                  <c:v>9000000</c:v>
                </c:pt>
                <c:pt idx="10">
                  <c:v>10000000</c:v>
                </c:pt>
                <c:pt idx="11">
                  <c:v>11000000</c:v>
                </c:pt>
                <c:pt idx="12">
                  <c:v>12000000</c:v>
                </c:pt>
                <c:pt idx="13">
                  <c:v>13000000</c:v>
                </c:pt>
                <c:pt idx="14">
                  <c:v>14000000</c:v>
                </c:pt>
                <c:pt idx="15">
                  <c:v>15000000</c:v>
                </c:pt>
                <c:pt idx="16">
                  <c:v>16000000</c:v>
                </c:pt>
                <c:pt idx="17">
                  <c:v>17000000</c:v>
                </c:pt>
                <c:pt idx="18">
                  <c:v>18000000</c:v>
                </c:pt>
                <c:pt idx="19">
                  <c:v>19000000</c:v>
                </c:pt>
                <c:pt idx="20">
                  <c:v>20000000</c:v>
                </c:pt>
                <c:pt idx="21">
                  <c:v>21000000</c:v>
                </c:pt>
                <c:pt idx="22">
                  <c:v>22000000</c:v>
                </c:pt>
                <c:pt idx="23">
                  <c:v>23000000</c:v>
                </c:pt>
                <c:pt idx="24">
                  <c:v>24000000</c:v>
                </c:pt>
                <c:pt idx="25">
                  <c:v>25000000</c:v>
                </c:pt>
                <c:pt idx="26">
                  <c:v>26000000</c:v>
                </c:pt>
                <c:pt idx="27">
                  <c:v>27000000</c:v>
                </c:pt>
                <c:pt idx="28">
                  <c:v>28000000</c:v>
                </c:pt>
                <c:pt idx="29">
                  <c:v>29000000</c:v>
                </c:pt>
                <c:pt idx="30">
                  <c:v>30000000</c:v>
                </c:pt>
                <c:pt idx="31">
                  <c:v>31000000</c:v>
                </c:pt>
                <c:pt idx="32">
                  <c:v>32000000</c:v>
                </c:pt>
                <c:pt idx="33">
                  <c:v>33000000</c:v>
                </c:pt>
                <c:pt idx="34">
                  <c:v>34000000</c:v>
                </c:pt>
                <c:pt idx="35">
                  <c:v>35000000</c:v>
                </c:pt>
                <c:pt idx="36">
                  <c:v>36000000</c:v>
                </c:pt>
                <c:pt idx="37">
                  <c:v>37000000</c:v>
                </c:pt>
                <c:pt idx="38">
                  <c:v>38000000</c:v>
                </c:pt>
                <c:pt idx="39">
                  <c:v>39000000</c:v>
                </c:pt>
                <c:pt idx="40">
                  <c:v>40000000</c:v>
                </c:pt>
                <c:pt idx="41">
                  <c:v>41000000</c:v>
                </c:pt>
                <c:pt idx="42">
                  <c:v>42000000</c:v>
                </c:pt>
                <c:pt idx="43">
                  <c:v>43000000</c:v>
                </c:pt>
                <c:pt idx="44">
                  <c:v>44000000</c:v>
                </c:pt>
                <c:pt idx="45">
                  <c:v>45000000</c:v>
                </c:pt>
                <c:pt idx="46">
                  <c:v>46000000</c:v>
                </c:pt>
                <c:pt idx="47">
                  <c:v>47000000</c:v>
                </c:pt>
                <c:pt idx="48">
                  <c:v>48000000</c:v>
                </c:pt>
                <c:pt idx="49">
                  <c:v>49000000</c:v>
                </c:pt>
                <c:pt idx="50">
                  <c:v>50000000</c:v>
                </c:pt>
                <c:pt idx="51">
                  <c:v>51000000</c:v>
                </c:pt>
                <c:pt idx="52">
                  <c:v>52000000</c:v>
                </c:pt>
                <c:pt idx="53">
                  <c:v>53000000</c:v>
                </c:pt>
                <c:pt idx="54">
                  <c:v>54000000</c:v>
                </c:pt>
                <c:pt idx="55">
                  <c:v>55000000</c:v>
                </c:pt>
                <c:pt idx="56">
                  <c:v>56000000</c:v>
                </c:pt>
                <c:pt idx="57">
                  <c:v>57000000</c:v>
                </c:pt>
                <c:pt idx="58">
                  <c:v>58000000</c:v>
                </c:pt>
                <c:pt idx="59">
                  <c:v>59000000</c:v>
                </c:pt>
                <c:pt idx="60">
                  <c:v>60000000</c:v>
                </c:pt>
                <c:pt idx="61">
                  <c:v>61000000</c:v>
                </c:pt>
                <c:pt idx="62">
                  <c:v>62000000</c:v>
                </c:pt>
                <c:pt idx="63">
                  <c:v>63000000</c:v>
                </c:pt>
                <c:pt idx="64">
                  <c:v>64000000</c:v>
                </c:pt>
                <c:pt idx="65">
                  <c:v>65000000</c:v>
                </c:pt>
                <c:pt idx="66">
                  <c:v>66000000</c:v>
                </c:pt>
                <c:pt idx="67">
                  <c:v>67000000</c:v>
                </c:pt>
                <c:pt idx="68">
                  <c:v>68000000</c:v>
                </c:pt>
                <c:pt idx="69">
                  <c:v>69000000</c:v>
                </c:pt>
                <c:pt idx="70">
                  <c:v>70000000</c:v>
                </c:pt>
                <c:pt idx="71">
                  <c:v>71000000</c:v>
                </c:pt>
                <c:pt idx="72">
                  <c:v>72000000</c:v>
                </c:pt>
                <c:pt idx="73">
                  <c:v>73000000</c:v>
                </c:pt>
                <c:pt idx="74">
                  <c:v>74000000</c:v>
                </c:pt>
                <c:pt idx="75">
                  <c:v>75000000</c:v>
                </c:pt>
                <c:pt idx="76">
                  <c:v>76000000</c:v>
                </c:pt>
                <c:pt idx="77">
                  <c:v>77000000</c:v>
                </c:pt>
                <c:pt idx="78">
                  <c:v>78000000</c:v>
                </c:pt>
                <c:pt idx="79">
                  <c:v>79000000</c:v>
                </c:pt>
                <c:pt idx="80">
                  <c:v>80000000</c:v>
                </c:pt>
                <c:pt idx="81">
                  <c:v>81000000</c:v>
                </c:pt>
                <c:pt idx="82">
                  <c:v>82000000</c:v>
                </c:pt>
                <c:pt idx="83">
                  <c:v>83000000</c:v>
                </c:pt>
                <c:pt idx="84">
                  <c:v>84000000</c:v>
                </c:pt>
                <c:pt idx="85">
                  <c:v>85000000</c:v>
                </c:pt>
                <c:pt idx="86">
                  <c:v>86000000</c:v>
                </c:pt>
                <c:pt idx="87">
                  <c:v>87000000</c:v>
                </c:pt>
                <c:pt idx="88">
                  <c:v>88000000</c:v>
                </c:pt>
                <c:pt idx="89">
                  <c:v>89000000</c:v>
                </c:pt>
                <c:pt idx="90">
                  <c:v>90000000</c:v>
                </c:pt>
                <c:pt idx="91">
                  <c:v>91000000</c:v>
                </c:pt>
                <c:pt idx="92">
                  <c:v>92000000</c:v>
                </c:pt>
                <c:pt idx="93">
                  <c:v>93000000</c:v>
                </c:pt>
                <c:pt idx="94">
                  <c:v>94000000</c:v>
                </c:pt>
                <c:pt idx="95">
                  <c:v>95000000</c:v>
                </c:pt>
                <c:pt idx="96">
                  <c:v>96000000</c:v>
                </c:pt>
                <c:pt idx="97">
                  <c:v>97000000</c:v>
                </c:pt>
                <c:pt idx="98">
                  <c:v>98000000</c:v>
                </c:pt>
                <c:pt idx="99">
                  <c:v>99000000</c:v>
                </c:pt>
                <c:pt idx="100">
                  <c:v>100000000</c:v>
                </c:pt>
                <c:pt idx="101">
                  <c:v>101000000</c:v>
                </c:pt>
                <c:pt idx="102">
                  <c:v>102000000</c:v>
                </c:pt>
                <c:pt idx="103">
                  <c:v>103000000</c:v>
                </c:pt>
                <c:pt idx="104">
                  <c:v>104000000</c:v>
                </c:pt>
                <c:pt idx="105">
                  <c:v>105000000</c:v>
                </c:pt>
                <c:pt idx="106">
                  <c:v>106000000</c:v>
                </c:pt>
                <c:pt idx="107">
                  <c:v>107000000</c:v>
                </c:pt>
                <c:pt idx="108">
                  <c:v>108000000</c:v>
                </c:pt>
                <c:pt idx="109">
                  <c:v>109000000</c:v>
                </c:pt>
                <c:pt idx="110">
                  <c:v>110000000</c:v>
                </c:pt>
                <c:pt idx="111">
                  <c:v>111000000</c:v>
                </c:pt>
                <c:pt idx="112">
                  <c:v>112000000</c:v>
                </c:pt>
                <c:pt idx="113">
                  <c:v>113000000</c:v>
                </c:pt>
                <c:pt idx="114">
                  <c:v>114000000</c:v>
                </c:pt>
                <c:pt idx="115">
                  <c:v>115000000</c:v>
                </c:pt>
                <c:pt idx="116">
                  <c:v>116000000</c:v>
                </c:pt>
                <c:pt idx="117">
                  <c:v>117000000</c:v>
                </c:pt>
                <c:pt idx="118">
                  <c:v>118000000</c:v>
                </c:pt>
                <c:pt idx="119">
                  <c:v>119000000</c:v>
                </c:pt>
                <c:pt idx="120">
                  <c:v>120000000</c:v>
                </c:pt>
                <c:pt idx="121">
                  <c:v>121000000</c:v>
                </c:pt>
                <c:pt idx="122">
                  <c:v>122000000</c:v>
                </c:pt>
              </c:numCache>
            </c:numRef>
          </c:cat>
          <c:val>
            <c:numRef>
              <c:f>chrom_substitution_rates!$C$5:$DU$5</c:f>
              <c:numCache>
                <c:formatCode>General</c:formatCode>
                <c:ptCount val="12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1524</c:v>
                </c:pt>
                <c:pt idx="4">
                  <c:v>110</c:v>
                </c:pt>
                <c:pt idx="5">
                  <c:v>131</c:v>
                </c:pt>
                <c:pt idx="6">
                  <c:v>128</c:v>
                </c:pt>
                <c:pt idx="7">
                  <c:v>86</c:v>
                </c:pt>
                <c:pt idx="8">
                  <c:v>91</c:v>
                </c:pt>
                <c:pt idx="9">
                  <c:v>87</c:v>
                </c:pt>
                <c:pt idx="10">
                  <c:v>94</c:v>
                </c:pt>
                <c:pt idx="11">
                  <c:v>134</c:v>
                </c:pt>
                <c:pt idx="12">
                  <c:v>75</c:v>
                </c:pt>
                <c:pt idx="13">
                  <c:v>162</c:v>
                </c:pt>
                <c:pt idx="14">
                  <c:v>119</c:v>
                </c:pt>
                <c:pt idx="15">
                  <c:v>125</c:v>
                </c:pt>
                <c:pt idx="16">
                  <c:v>119</c:v>
                </c:pt>
                <c:pt idx="17">
                  <c:v>72</c:v>
                </c:pt>
                <c:pt idx="18">
                  <c:v>121</c:v>
                </c:pt>
                <c:pt idx="19">
                  <c:v>102</c:v>
                </c:pt>
                <c:pt idx="20">
                  <c:v>182</c:v>
                </c:pt>
                <c:pt idx="21">
                  <c:v>115</c:v>
                </c:pt>
                <c:pt idx="22">
                  <c:v>136</c:v>
                </c:pt>
                <c:pt idx="23">
                  <c:v>119</c:v>
                </c:pt>
                <c:pt idx="24">
                  <c:v>98</c:v>
                </c:pt>
                <c:pt idx="25">
                  <c:v>111</c:v>
                </c:pt>
                <c:pt idx="26">
                  <c:v>87</c:v>
                </c:pt>
                <c:pt idx="27">
                  <c:v>126</c:v>
                </c:pt>
                <c:pt idx="28">
                  <c:v>122</c:v>
                </c:pt>
                <c:pt idx="29">
                  <c:v>135</c:v>
                </c:pt>
                <c:pt idx="30">
                  <c:v>108</c:v>
                </c:pt>
                <c:pt idx="31">
                  <c:v>113</c:v>
                </c:pt>
                <c:pt idx="32">
                  <c:v>158</c:v>
                </c:pt>
                <c:pt idx="33">
                  <c:v>138</c:v>
                </c:pt>
                <c:pt idx="34">
                  <c:v>203</c:v>
                </c:pt>
                <c:pt idx="35">
                  <c:v>109</c:v>
                </c:pt>
                <c:pt idx="36">
                  <c:v>98</c:v>
                </c:pt>
                <c:pt idx="37">
                  <c:v>133</c:v>
                </c:pt>
                <c:pt idx="38">
                  <c:v>122</c:v>
                </c:pt>
                <c:pt idx="39">
                  <c:v>140</c:v>
                </c:pt>
                <c:pt idx="40">
                  <c:v>126</c:v>
                </c:pt>
                <c:pt idx="41">
                  <c:v>139</c:v>
                </c:pt>
                <c:pt idx="42">
                  <c:v>111</c:v>
                </c:pt>
                <c:pt idx="43">
                  <c:v>164</c:v>
                </c:pt>
                <c:pt idx="44">
                  <c:v>145</c:v>
                </c:pt>
                <c:pt idx="45">
                  <c:v>134</c:v>
                </c:pt>
                <c:pt idx="46">
                  <c:v>177</c:v>
                </c:pt>
                <c:pt idx="47">
                  <c:v>106</c:v>
                </c:pt>
                <c:pt idx="48">
                  <c:v>138</c:v>
                </c:pt>
                <c:pt idx="49">
                  <c:v>123</c:v>
                </c:pt>
                <c:pt idx="50">
                  <c:v>147</c:v>
                </c:pt>
                <c:pt idx="51">
                  <c:v>167</c:v>
                </c:pt>
                <c:pt idx="52">
                  <c:v>167</c:v>
                </c:pt>
                <c:pt idx="53">
                  <c:v>179</c:v>
                </c:pt>
                <c:pt idx="54">
                  <c:v>1690</c:v>
                </c:pt>
                <c:pt idx="55">
                  <c:v>2979</c:v>
                </c:pt>
                <c:pt idx="56">
                  <c:v>2591</c:v>
                </c:pt>
                <c:pt idx="57">
                  <c:v>10294</c:v>
                </c:pt>
                <c:pt idx="58">
                  <c:v>11743</c:v>
                </c:pt>
                <c:pt idx="59">
                  <c:v>3152</c:v>
                </c:pt>
                <c:pt idx="60">
                  <c:v>1786</c:v>
                </c:pt>
                <c:pt idx="61">
                  <c:v>2429</c:v>
                </c:pt>
                <c:pt idx="62">
                  <c:v>3274</c:v>
                </c:pt>
                <c:pt idx="63">
                  <c:v>450</c:v>
                </c:pt>
                <c:pt idx="64">
                  <c:v>711</c:v>
                </c:pt>
                <c:pt idx="65">
                  <c:v>2301</c:v>
                </c:pt>
                <c:pt idx="66">
                  <c:v>3665</c:v>
                </c:pt>
                <c:pt idx="67">
                  <c:v>2897</c:v>
                </c:pt>
                <c:pt idx="68">
                  <c:v>1186</c:v>
                </c:pt>
                <c:pt idx="69">
                  <c:v>2435</c:v>
                </c:pt>
                <c:pt idx="70">
                  <c:v>1329</c:v>
                </c:pt>
                <c:pt idx="71">
                  <c:v>6624</c:v>
                </c:pt>
                <c:pt idx="72">
                  <c:v>2784</c:v>
                </c:pt>
                <c:pt idx="73">
                  <c:v>915</c:v>
                </c:pt>
                <c:pt idx="74">
                  <c:v>1852</c:v>
                </c:pt>
                <c:pt idx="75">
                  <c:v>1218</c:v>
                </c:pt>
                <c:pt idx="76">
                  <c:v>2481</c:v>
                </c:pt>
                <c:pt idx="77">
                  <c:v>398</c:v>
                </c:pt>
                <c:pt idx="78">
                  <c:v>161</c:v>
                </c:pt>
                <c:pt idx="79">
                  <c:v>176</c:v>
                </c:pt>
                <c:pt idx="80">
                  <c:v>182</c:v>
                </c:pt>
                <c:pt idx="81">
                  <c:v>127</c:v>
                </c:pt>
                <c:pt idx="82">
                  <c:v>1786</c:v>
                </c:pt>
                <c:pt idx="83">
                  <c:v>4283</c:v>
                </c:pt>
                <c:pt idx="84">
                  <c:v>2065</c:v>
                </c:pt>
                <c:pt idx="85">
                  <c:v>1344</c:v>
                </c:pt>
                <c:pt idx="86">
                  <c:v>3001</c:v>
                </c:pt>
                <c:pt idx="87">
                  <c:v>3275</c:v>
                </c:pt>
                <c:pt idx="88">
                  <c:v>11543</c:v>
                </c:pt>
                <c:pt idx="89">
                  <c:v>11386</c:v>
                </c:pt>
                <c:pt idx="90">
                  <c:v>4605</c:v>
                </c:pt>
                <c:pt idx="91">
                  <c:v>161</c:v>
                </c:pt>
                <c:pt idx="92">
                  <c:v>4562</c:v>
                </c:pt>
                <c:pt idx="93">
                  <c:v>7065</c:v>
                </c:pt>
                <c:pt idx="94">
                  <c:v>2454</c:v>
                </c:pt>
                <c:pt idx="95">
                  <c:v>218</c:v>
                </c:pt>
                <c:pt idx="96">
                  <c:v>890</c:v>
                </c:pt>
                <c:pt idx="97">
                  <c:v>338</c:v>
                </c:pt>
                <c:pt idx="98">
                  <c:v>156</c:v>
                </c:pt>
                <c:pt idx="99">
                  <c:v>162</c:v>
                </c:pt>
                <c:pt idx="100">
                  <c:v>137</c:v>
                </c:pt>
                <c:pt idx="101">
                  <c:v>141</c:v>
                </c:pt>
                <c:pt idx="102">
                  <c:v>169</c:v>
                </c:pt>
                <c:pt idx="103">
                  <c:v>138</c:v>
                </c:pt>
                <c:pt idx="104">
                  <c:v>217</c:v>
                </c:pt>
                <c:pt idx="105">
                  <c:v>114</c:v>
                </c:pt>
                <c:pt idx="106">
                  <c:v>118</c:v>
                </c:pt>
                <c:pt idx="107">
                  <c:v>176</c:v>
                </c:pt>
                <c:pt idx="108">
                  <c:v>144</c:v>
                </c:pt>
                <c:pt idx="109">
                  <c:v>207</c:v>
                </c:pt>
                <c:pt idx="110">
                  <c:v>192</c:v>
                </c:pt>
                <c:pt idx="111">
                  <c:v>124</c:v>
                </c:pt>
                <c:pt idx="112">
                  <c:v>195</c:v>
                </c:pt>
                <c:pt idx="113">
                  <c:v>164</c:v>
                </c:pt>
                <c:pt idx="114">
                  <c:v>207</c:v>
                </c:pt>
                <c:pt idx="115">
                  <c:v>141</c:v>
                </c:pt>
                <c:pt idx="116">
                  <c:v>150</c:v>
                </c:pt>
                <c:pt idx="117">
                  <c:v>181</c:v>
                </c:pt>
                <c:pt idx="118">
                  <c:v>127</c:v>
                </c:pt>
                <c:pt idx="119">
                  <c:v>120</c:v>
                </c:pt>
                <c:pt idx="120">
                  <c:v>115</c:v>
                </c:pt>
                <c:pt idx="121">
                  <c:v>104</c:v>
                </c:pt>
                <c:pt idx="12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B4-E145-A060-726BA8267A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3747920"/>
        <c:axId val="1823753776"/>
      </c:lineChart>
      <c:catAx>
        <c:axId val="1823747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Window (1Mb)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753776"/>
        <c:crosses val="autoZero"/>
        <c:auto val="1"/>
        <c:lblAlgn val="ctr"/>
        <c:lblOffset val="100"/>
        <c:noMultiLvlLbl val="0"/>
      </c:catAx>
      <c:valAx>
        <c:axId val="1823753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Variants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374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0.61666</cdr:x>
      <cdr:y>0.0463</cdr:y>
    </cdr:from>
    <cdr:to>
      <cdr:x>0.92222</cdr:x>
      <cdr:y>0.20371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19390" y="126999"/>
          <a:ext cx="1397020" cy="4318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err="1"/>
            <a:t>Kras</a:t>
          </a:r>
          <a:r>
            <a:rPr lang="en-US" sz="1100" dirty="0"/>
            <a:t> - elevated in </a:t>
          </a:r>
          <a:r>
            <a:rPr lang="en-US" sz="1100" baseline="0" dirty="0"/>
            <a:t>196521,196524,</a:t>
          </a:r>
        </a:p>
        <a:p xmlns:a="http://schemas.openxmlformats.org/drawingml/2006/main">
          <a:r>
            <a:rPr lang="en-US" sz="1100" baseline="0" dirty="0"/>
            <a:t>196528,196733,196785,196787,</a:t>
          </a:r>
        </a:p>
        <a:p xmlns:a="http://schemas.openxmlformats.org/drawingml/2006/main">
          <a:r>
            <a:rPr lang="en-US" sz="1100" baseline="0" dirty="0"/>
            <a:t>196788,196789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0.20277</cdr:x>
      <cdr:y>0.13426</cdr:y>
    </cdr:from>
    <cdr:to>
      <cdr:x>0.66944</cdr:x>
      <cdr:y>0.36806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7085" y="368303"/>
          <a:ext cx="2133615" cy="641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Large hypervariable</a:t>
          </a:r>
          <a:r>
            <a:rPr lang="en-US" sz="1100" baseline="0" dirty="0"/>
            <a:t> region present</a:t>
          </a:r>
        </a:p>
        <a:p xmlns:a="http://schemas.openxmlformats.org/drawingml/2006/main">
          <a:r>
            <a:rPr lang="en-US" sz="1100" baseline="0" dirty="0"/>
            <a:t>in TH-KPC and KPC-Prime</a:t>
          </a:r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0.13056</cdr:x>
      <cdr:y>0.11574</cdr:y>
    </cdr:from>
    <cdr:to>
      <cdr:x>0.59722</cdr:x>
      <cdr:y>0.34954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6900" y="317500"/>
          <a:ext cx="2133600" cy="641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p53 -</a:t>
          </a:r>
          <a:r>
            <a:rPr lang="en-US" sz="1100" baseline="0" dirty="0"/>
            <a:t> </a:t>
          </a:r>
          <a:r>
            <a:rPr lang="en-US" sz="1100" dirty="0"/>
            <a:t>Large hypervariable</a:t>
          </a:r>
          <a:endParaRPr lang="en-US" sz="1100" baseline="0" dirty="0"/>
        </a:p>
        <a:p xmlns:a="http://schemas.openxmlformats.org/drawingml/2006/main">
          <a:r>
            <a:rPr lang="en-US" sz="1100" baseline="0" dirty="0"/>
            <a:t>region centered on p53 (~50Mb),</a:t>
          </a:r>
        </a:p>
        <a:p xmlns:a="http://schemas.openxmlformats.org/drawingml/2006/main">
          <a:r>
            <a:rPr lang="en-US" sz="1100" baseline="0" dirty="0"/>
            <a:t>present in TH-KPC mice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0.65556</cdr:x>
      <cdr:y>0.01852</cdr:y>
    </cdr:from>
    <cdr:to>
      <cdr:x>0.98611</cdr:x>
      <cdr:y>0.25231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97200" y="50800"/>
          <a:ext cx="1511300" cy="641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aseline="0"/>
            <a:t>Hypervariable chunks </a:t>
          </a:r>
        </a:p>
        <a:p xmlns:a="http://schemas.openxmlformats.org/drawingml/2006/main">
          <a:r>
            <a:rPr lang="en-US" sz="1100" baseline="0"/>
            <a:t>in varying combinations</a:t>
          </a:r>
        </a:p>
        <a:p xmlns:a="http://schemas.openxmlformats.org/drawingml/2006/main">
          <a:r>
            <a:rPr lang="en-US" sz="1100" baseline="0"/>
            <a:t>of samples</a:t>
          </a:r>
          <a:endParaRPr lang="en-US" sz="1100"/>
        </a:p>
      </cdr:txBody>
    </cdr:sp>
  </cdr:relSizeAnchor>
  <cdr:relSizeAnchor xmlns:cdr="http://schemas.openxmlformats.org/drawingml/2006/chartDrawing">
    <cdr:from>
      <cdr:x>0.8</cdr:x>
      <cdr:y>0.18056</cdr:y>
    </cdr:from>
    <cdr:to>
      <cdr:x>0.83889</cdr:x>
      <cdr:y>0.55556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B14D391F-1DDB-EA4B-9B20-18327C121117}"/>
            </a:ext>
          </a:extLst>
        </cdr:cNvPr>
        <cdr:cNvCxnSpPr/>
      </cdr:nvCxnSpPr>
      <cdr:spPr>
        <a:xfrm xmlns:a="http://schemas.openxmlformats.org/drawingml/2006/main" flipH="1">
          <a:off x="3657600" y="495300"/>
          <a:ext cx="177800" cy="102870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tailEnd type="triangle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D6D22-4814-504F-BF93-94F55ABFA8F2}" type="datetimeFigureOut">
              <a:rPr lang="en-US" smtClean="0"/>
              <a:t>1/22/20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2A2B0-AFEF-DF4A-BADB-398F19D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97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Exome and genome mapping with BWA-mem, </a:t>
            </a:r>
            <a:r>
              <a:rPr lang="en-US" dirty="0" err="1"/>
              <a:t>RNAseq</a:t>
            </a:r>
            <a:r>
              <a:rPr lang="en-US" dirty="0"/>
              <a:t> with STAR 2-pass. All reference</a:t>
            </a:r>
            <a:r>
              <a:rPr lang="en-US" baseline="0" dirty="0"/>
              <a:t>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66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Exome and genome mapping with BWA-mem, </a:t>
            </a:r>
            <a:r>
              <a:rPr lang="en-US" dirty="0" err="1"/>
              <a:t>RNAseq</a:t>
            </a:r>
            <a:r>
              <a:rPr lang="en-US" dirty="0"/>
              <a:t> with STAR 2-pass. All reference</a:t>
            </a:r>
            <a:r>
              <a:rPr lang="en-US" baseline="0" dirty="0"/>
              <a:t>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15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Ensure consistent alignment of </a:t>
            </a:r>
            <a:r>
              <a:rPr lang="en-US" dirty="0" err="1"/>
              <a:t>indels</a:t>
            </a:r>
            <a:r>
              <a:rPr lang="en-US" dirty="0"/>
              <a:t> across samples,</a:t>
            </a:r>
            <a:r>
              <a:rPr lang="en-US" baseline="0" dirty="0"/>
              <a:t> and removes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Removes sequence context</a:t>
            </a:r>
            <a:r>
              <a:rPr lang="en-US" baseline="0" dirty="0"/>
              <a:t> biases (i.e., AA qualities are higher than GG qualities, biasing towards GG -&gt; AG mutations, but away form the opposite condition)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22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Removes sequence context</a:t>
            </a:r>
            <a:r>
              <a:rPr lang="en-US" baseline="0" dirty="0"/>
              <a:t> biases (i.e., AA qualities are higher than GG qualities, biasing towards GG -&gt; AG mutations, but away form the opposite condition)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61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Assess coverage, depth, and paired-mapping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88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Assess coverage, depth, and paired-mapping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1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addition, call large structural variants including large insertions/deletions, translocations,</a:t>
            </a:r>
            <a:r>
              <a:rPr lang="en-US" baseline="0" dirty="0"/>
              <a:t> inversions, and duplications/copy#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49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differences between Tumor/Normal calling, and Tumor only calling (basically,</a:t>
            </a:r>
            <a:r>
              <a:rPr lang="en-US" baseline="0" dirty="0"/>
              <a:t> start after first phase). Also, LOD score at left is log10 of </a:t>
            </a:r>
            <a:r>
              <a:rPr lang="en-US" baseline="0" dirty="0" err="1"/>
              <a:t>prob</a:t>
            </a:r>
            <a:r>
              <a:rPr lang="en-US" baseline="0" dirty="0"/>
              <a:t>/likelihood it’s real over </a:t>
            </a:r>
            <a:r>
              <a:rPr lang="en-US" baseline="0" dirty="0" err="1"/>
              <a:t>prob</a:t>
            </a:r>
            <a:r>
              <a:rPr lang="en-US" baseline="0" dirty="0"/>
              <a:t>/likelihood it’s not, then some hard filters, PON subtraction, annotation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2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left plot, blue dots show the proportion of the genome &gt;=10X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2A2B0-AFEF-DF4A-BADB-398F19DC8E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5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57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8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the error rate for</a:t>
            </a:r>
            <a:r>
              <a:rPr lang="en-US" baseline="0" dirty="0"/>
              <a:t> WGS is significantly lower than for exome (even if you only want to analyze exome), and cost is comparable.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82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 </a:t>
            </a:r>
            <a:r>
              <a:rPr lang="en-US" dirty="0" err="1"/>
              <a:t>SnpEff</a:t>
            </a:r>
            <a:r>
              <a:rPr lang="en-US" baseline="0" dirty="0"/>
              <a:t> annotated VCF, and </a:t>
            </a:r>
            <a:r>
              <a:rPr lang="en-US" baseline="0" dirty="0" err="1"/>
              <a:t>Oncotator</a:t>
            </a:r>
            <a:r>
              <a:rPr lang="en-US" baseline="0" dirty="0"/>
              <a:t> somatic annotations followed by </a:t>
            </a:r>
            <a:r>
              <a:rPr lang="en-US" baseline="0" dirty="0" err="1"/>
              <a:t>MutSigCV</a:t>
            </a:r>
            <a:r>
              <a:rPr lang="en-US" baseline="0" dirty="0"/>
              <a:t> mutation analysis for somatic variants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01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out how much of each chromosome</a:t>
            </a:r>
            <a:r>
              <a:rPr lang="en-US" baseline="0" dirty="0"/>
              <a:t> goes to each parental genome (%; PCA ancestry analysis)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3E1DC-1A48-8A41-B071-16B2FBBC1F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02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adapter and quality trimming/assessment, contamination quantification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5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adapter and quality trimming/assessment, contamination quantification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F7A58-B6C9-EE42-B315-5EB97B536CC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9021-2B53-DE42-987D-5AF3B10F0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1139CD-DD2B-1041-B065-74D8B1769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3C103-C282-7041-9A5A-CE02C562F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12E0B-2F03-3E43-A0E3-75B279E2E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ECAA3-CDB8-A64B-990D-5E010710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4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5E82-47FE-9444-8B1E-5A792D5D7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A2C58-384A-4B47-A163-B1A13ED92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23B0D-D46F-0240-AC10-0766A4FB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28735-4BBF-E944-B7CB-3F52C9DC3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00356-8316-0A42-9A2F-38382F87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7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33F407-04E5-7C40-AA95-1E7C016B9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55385-5865-C548-BD81-14348A048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2F9B-1897-E547-AC03-11705B08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7A5D5-D381-3642-AB53-19A414FA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888E2-DBAA-824B-9701-6F5789BE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1857-2815-174E-82C5-4463E39F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FEF-B53B-824C-BC99-4B97FC85F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52711-5D90-9541-BD7A-FF15FCA0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570C9-AF15-8F42-B837-3614EFC3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F8FE1-61B7-9648-82F4-C10FEF18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7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2151A-2C38-1947-8C5E-CCFF61C5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E24A2-B6E2-A548-B6D1-52F2BC22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EC91E-8C0B-FD4D-A2AB-126C25CE4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5CB0C-BF40-074D-BF6B-6DF3F796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EE898-E310-2045-994A-3CAB5A337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6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A1A3-C34F-CF4F-9EEB-2973A4E0B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DD8B9-D01A-9241-A72D-107563C0B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81C9F-9CF1-F348-B103-834643A68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851C7-C8E4-6E48-B644-F964BCEB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F793A-F65D-034E-A872-5D39AE30D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3AD44-17F4-F140-82FA-D98EE469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0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589D6-A94B-3A42-B76E-1175798C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9581A-BA31-5D41-A8F5-CECC0B861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28454-0DAB-7144-9D12-A9D39A210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1C7F63-6BCA-3745-96B8-30A053B9F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58EB10-1AE5-044C-866A-555B92C5B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31DEEF-18E0-E74B-810F-BE4D59D2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694A4E-0263-8340-9A73-75EF870B8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AAAA62-AC3E-3E4B-86EA-1E6F3C23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7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2949-736D-884F-B1ED-F0C75D08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2196C-49EE-8D4B-ACDE-A9D4FFE0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3DCBB-774D-B946-B311-692552E2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995A2-6F36-204D-8106-F9F63859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8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E7902-A9B1-3048-BD08-6F15E1EDB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C100A-A75A-B24C-AEAC-771778AE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E0D6C-47E3-2747-8618-D17CC502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7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BB150-2F9D-E142-A0E3-2A21364C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FAE37-148F-9248-BD73-C17376B30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4EBB-A0F8-AC41-A65C-2FFAB46AD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EC6F9-82F0-8F4A-8919-F0D14FD0B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73E42-1150-C247-B21B-BC7C5182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2DDA1-6070-D34C-A388-4FA7573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A05B-08AA-2447-A9F9-341B9F30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BDB10-CB53-1D46-B756-C1E31DA66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3F660-BBAD-584C-B71D-FFC229BC3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C1827-4426-EF44-B765-310433606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F2C45-AE5F-3943-88E0-0EF39F1E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E4D81-C117-F942-BB41-9787F9DC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9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A72C9-1894-0B4D-9EED-892D3517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DD7E4-832C-664F-AFC4-590AC27E6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919E2-655C-1A46-AF0D-670A474DE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DD0BC-5F2A-5342-9D91-FAE0D80BBA4B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39E30-9ACD-484A-BE9A-042FC23A2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4703B-65E8-6146-B6D4-BA3A8A71F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065FA-A5F5-7B4A-B930-02F305804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0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eddy.readthedocs.io/en/latest/" TargetMode="Externa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NCIP/alview" TargetMode="Externa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0.png"/><Relationship Id="rId4" Type="http://schemas.openxmlformats.org/officeDocument/2006/relationships/hyperlink" Target="https://github.com/CCBR/Pipeliner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://gatkforums.broadinstitute.org/gatk/discussion/3892/the-gatk-best-practices-for-variant-calling-on-rnaseq-in-full-detail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chart" Target="../charts/char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dirty="0"/>
              <a:t>Germline and Somatic Mutation Analysis: Experimental Design, Variant Calling, and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04908"/>
            <a:ext cx="9144000" cy="16557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spcBef>
                <a:spcPct val="20000"/>
              </a:spcBef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Justin Lack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NIAID Collaborative Bioinformatics Resource (NCBR)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Frederick National Laboratory for Cancer Research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Jan. 23, 2019</a:t>
            </a:r>
          </a:p>
        </p:txBody>
      </p:sp>
    </p:spTree>
    <p:extLst>
      <p:ext uri="{BB962C8B-B14F-4D97-AF65-F5344CB8AC3E}">
        <p14:creationId xmlns:p14="http://schemas.microsoft.com/office/powerpoint/2010/main" val="422991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1915"/>
            <a:ext cx="10515600" cy="1325563"/>
          </a:xfrm>
        </p:spPr>
        <p:txBody>
          <a:bodyPr/>
          <a:lstStyle/>
          <a:p>
            <a:r>
              <a:rPr lang="en-US" dirty="0"/>
              <a:t>Exome vs Whole Genome Sequencing</a:t>
            </a:r>
          </a:p>
        </p:txBody>
      </p:sp>
    </p:spTree>
    <p:extLst>
      <p:ext uri="{BB962C8B-B14F-4D97-AF65-F5344CB8AC3E}">
        <p14:creationId xmlns:p14="http://schemas.microsoft.com/office/powerpoint/2010/main" val="215601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Exome vs Whole Genome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5813"/>
          </a:xfrm>
        </p:spPr>
        <p:txBody>
          <a:bodyPr>
            <a:normAutofit/>
          </a:bodyPr>
          <a:lstStyle/>
          <a:p>
            <a:r>
              <a:rPr lang="en-US" dirty="0"/>
              <a:t>Exome Sequencing</a:t>
            </a:r>
          </a:p>
          <a:p>
            <a:pPr lvl="1"/>
            <a:r>
              <a:rPr lang="en-US" dirty="0"/>
              <a:t>Covers ~5% of genome (depending on capture kit)</a:t>
            </a:r>
          </a:p>
          <a:p>
            <a:pPr lvl="1"/>
            <a:r>
              <a:rPr lang="en-US" dirty="0"/>
              <a:t>Allows for high depth targeting</a:t>
            </a:r>
          </a:p>
          <a:p>
            <a:pPr lvl="1"/>
            <a:r>
              <a:rPr lang="en-US" dirty="0"/>
              <a:t>Most reasonable option for somatic variant analysis</a:t>
            </a:r>
          </a:p>
          <a:p>
            <a:pPr lvl="1"/>
            <a:r>
              <a:rPr lang="en-US" dirty="0"/>
              <a:t>Poor copy number/structural variant calling</a:t>
            </a:r>
          </a:p>
          <a:p>
            <a:r>
              <a:rPr lang="en-US" dirty="0"/>
              <a:t>Genome Sequencing</a:t>
            </a:r>
          </a:p>
          <a:p>
            <a:pPr lvl="1"/>
            <a:r>
              <a:rPr lang="en-US" dirty="0"/>
              <a:t>Confidently call &gt;85% of reference genome (hg38)</a:t>
            </a:r>
          </a:p>
          <a:p>
            <a:pPr lvl="1"/>
            <a:r>
              <a:rPr lang="en-US" dirty="0"/>
              <a:t>Confidently call copy number/structural variant calling due to reduced depth variance</a:t>
            </a:r>
          </a:p>
          <a:p>
            <a:pPr lvl="1"/>
            <a:r>
              <a:rPr lang="en-US" dirty="0"/>
              <a:t>Significantly more accurate variant (SNP/INDEL) calling relative to exome</a:t>
            </a:r>
          </a:p>
          <a:p>
            <a:pPr lvl="1"/>
            <a:r>
              <a:rPr lang="en-US" dirty="0"/>
              <a:t>Price for WGS comparable to exome for germline-only projects</a:t>
            </a:r>
          </a:p>
        </p:txBody>
      </p:sp>
    </p:spTree>
    <p:extLst>
      <p:ext uri="{BB962C8B-B14F-4D97-AF65-F5344CB8AC3E}">
        <p14:creationId xmlns:p14="http://schemas.microsoft.com/office/powerpoint/2010/main" val="2021039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Exome vs Whole Genome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497483" cy="4735813"/>
          </a:xfrm>
        </p:spPr>
        <p:txBody>
          <a:bodyPr>
            <a:normAutofit/>
          </a:bodyPr>
          <a:lstStyle/>
          <a:p>
            <a:r>
              <a:rPr lang="en-US" dirty="0"/>
              <a:t>Depth variance MUCH higher for exome</a:t>
            </a:r>
          </a:p>
          <a:p>
            <a:r>
              <a:rPr lang="en-US" dirty="0"/>
              <a:t>~2-fold more variants with GQ &lt; 20 for exome</a:t>
            </a:r>
          </a:p>
          <a:p>
            <a:r>
              <a:rPr lang="en-US" dirty="0"/>
              <a:t>Read ratio for heterozygous variants significantly skewed for exome</a:t>
            </a:r>
          </a:p>
          <a:p>
            <a:pPr lvl="1"/>
            <a:r>
              <a:rPr lang="en-US" dirty="0"/>
              <a:t>Especially pronounced for INDELs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790" y="1322208"/>
            <a:ext cx="5513737" cy="5535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35684" y="1286318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5684" y="3019545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35683" y="4831105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00455" y="6511858"/>
            <a:ext cx="251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Belkadi</a:t>
            </a:r>
            <a:r>
              <a:rPr lang="en-US" dirty="0"/>
              <a:t> et al., 2015 </a:t>
            </a:r>
            <a:r>
              <a:rPr lang="en-US" i="1" dirty="0"/>
              <a:t>PNAS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94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Exome Capture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02300" cy="4351338"/>
          </a:xfrm>
        </p:spPr>
        <p:txBody>
          <a:bodyPr/>
          <a:lstStyle/>
          <a:p>
            <a:r>
              <a:rPr lang="en-US" dirty="0"/>
              <a:t>Significant capture and enrichment biases for different kits</a:t>
            </a:r>
          </a:p>
          <a:p>
            <a:r>
              <a:rPr lang="en-US" dirty="0"/>
              <a:t>Illustrates issue with combining samples from multiple kits</a:t>
            </a:r>
          </a:p>
          <a:p>
            <a:r>
              <a:rPr lang="en-US" dirty="0"/>
              <a:t>For germline-only analysis, WGS strongly preferred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0" y="1690688"/>
            <a:ext cx="5334000" cy="5067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35684" y="1286318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17995" y="2679349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17995" y="4246830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0297" y="6519625"/>
            <a:ext cx="447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Meienberg</a:t>
            </a:r>
            <a:r>
              <a:rPr lang="en-US" dirty="0"/>
              <a:t> et al., 2015 </a:t>
            </a:r>
            <a:r>
              <a:rPr lang="en-US" i="1" dirty="0"/>
              <a:t>Nucleic Acids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16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Exome vs Whole Genome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5312"/>
            <a:ext cx="10515600" cy="4735813"/>
          </a:xfrm>
        </p:spPr>
        <p:txBody>
          <a:bodyPr>
            <a:normAutofit/>
          </a:bodyPr>
          <a:lstStyle/>
          <a:p>
            <a:r>
              <a:rPr lang="en-US" dirty="0"/>
              <a:t>Sure, there’s bias in WES introduced due to capture, but does it significantly affect variant calling?</a:t>
            </a:r>
          </a:p>
          <a:p>
            <a:r>
              <a:rPr lang="en-US" dirty="0"/>
              <a:t>Genome in a bottle (GIAB) truth sample (NA12878)</a:t>
            </a:r>
          </a:p>
          <a:p>
            <a:pPr lvl="1"/>
            <a:r>
              <a:rPr lang="en-US" dirty="0"/>
              <a:t>50X WES and 30 WGS available from exact same sample</a:t>
            </a:r>
          </a:p>
          <a:p>
            <a:pPr lvl="1"/>
            <a:r>
              <a:rPr lang="en-US" dirty="0"/>
              <a:t>Processed both WES and WGS through identical pipelines</a:t>
            </a:r>
          </a:p>
          <a:p>
            <a:pPr lvl="1"/>
            <a:r>
              <a:rPr lang="en-US" dirty="0"/>
              <a:t>Compared both variant sets to GIAB truth set</a:t>
            </a:r>
          </a:p>
          <a:p>
            <a:pPr lvl="1"/>
            <a:r>
              <a:rPr lang="en-US" dirty="0"/>
              <a:t>Used only </a:t>
            </a:r>
            <a:r>
              <a:rPr lang="en-US" dirty="0" err="1"/>
              <a:t>exonic</a:t>
            </a:r>
            <a:r>
              <a:rPr lang="en-US" dirty="0"/>
              <a:t> sites targeted in WES capture for performance assessment</a:t>
            </a:r>
          </a:p>
        </p:txBody>
      </p:sp>
    </p:spTree>
    <p:extLst>
      <p:ext uri="{BB962C8B-B14F-4D97-AF65-F5344CB8AC3E}">
        <p14:creationId xmlns:p14="http://schemas.microsoft.com/office/powerpoint/2010/main" val="932119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Exome vs Whole Genome Sequencing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0" y="3395998"/>
            <a:ext cx="4785285" cy="3490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3395998"/>
            <a:ext cx="4735192" cy="34905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0239" y="3100392"/>
            <a:ext cx="183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Exome (50X WES)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3015" y="3100392"/>
            <a:ext cx="204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Genome (30X WGS)</a:t>
            </a:r>
          </a:p>
        </p:txBody>
      </p:sp>
    </p:spTree>
    <p:extLst>
      <p:ext uri="{BB962C8B-B14F-4D97-AF65-F5344CB8AC3E}">
        <p14:creationId xmlns:p14="http://schemas.microsoft.com/office/powerpoint/2010/main" val="4228851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Exome vs Whole Genome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80" y="1611549"/>
            <a:ext cx="7005638" cy="473581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b="1" dirty="0"/>
              <a:t>3X higher False Positive rate, and &gt;40X higher False Negative rate for exome!!!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0" y="3395998"/>
            <a:ext cx="4785285" cy="3490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3395998"/>
            <a:ext cx="4735192" cy="3490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0239" y="3100392"/>
            <a:ext cx="183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Exome (50X WES)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3015" y="3100392"/>
            <a:ext cx="204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Genome (30X WGS)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443913" y="1561771"/>
          <a:ext cx="3532747" cy="1299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1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False Negative Rate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False Positive Rate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50X Whole Exome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0.067934853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0.011361564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30X Genome (Exome Sites)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0.001589577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 dirty="0">
                          <a:effectLst/>
                        </a:rPr>
                        <a:t>0.003830619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871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8581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Somatic Variant Calling – Considerations and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413839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8A31-E8ED-1C4A-9BA3-1C01D7D3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Paired Tumor/Normal vs Tumor-only Somatic Variant Calling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24D5F7-4409-6E4A-A40F-E772B919D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 b="24814"/>
          <a:stretch/>
        </p:blipFill>
        <p:spPr bwMode="auto">
          <a:xfrm>
            <a:off x="838200" y="2442576"/>
            <a:ext cx="9846228" cy="441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898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8A31-E8ED-1C4A-9BA3-1C01D7D3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Paired Tumor/Normal vs Tumor-only Somatic Variant Calling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24D5F7-4409-6E4A-A40F-E772B919D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 b="24814"/>
          <a:stretch/>
        </p:blipFill>
        <p:spPr bwMode="auto">
          <a:xfrm>
            <a:off x="838200" y="2442576"/>
            <a:ext cx="9846228" cy="441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C4B04-7BE8-0B46-A06C-C5BC82F62759}"/>
              </a:ext>
            </a:extLst>
          </p:cNvPr>
          <p:cNvSpPr txBox="1"/>
          <p:nvPr/>
        </p:nvSpPr>
        <p:spPr>
          <a:xfrm>
            <a:off x="5260932" y="1490597"/>
            <a:ext cx="454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tumor/normal calling, strong prior on variant evidence in germline sample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A5F3B7-44EA-5041-B0E3-610DDBFCFF0B}"/>
              </a:ext>
            </a:extLst>
          </p:cNvPr>
          <p:cNvCxnSpPr/>
          <p:nvPr/>
        </p:nvCxnSpPr>
        <p:spPr>
          <a:xfrm flipH="1">
            <a:off x="3306871" y="1991638"/>
            <a:ext cx="1941534" cy="576198"/>
          </a:xfrm>
          <a:prstGeom prst="straightConnector1">
            <a:avLst/>
          </a:prstGeom>
          <a:ln w="1143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1A9A36-6646-4E46-9093-3E7AAD7B011E}"/>
              </a:ext>
            </a:extLst>
          </p:cNvPr>
          <p:cNvCxnSpPr>
            <a:cxnSpLocks/>
          </p:cNvCxnSpPr>
          <p:nvPr/>
        </p:nvCxnSpPr>
        <p:spPr>
          <a:xfrm flipH="1">
            <a:off x="8147957" y="2086601"/>
            <a:ext cx="357215" cy="9994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90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6F9F-C566-744B-A51D-0F7117C65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vs Somatic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12E63-151D-2946-B275-38D947CB5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029700" cy="4689475"/>
          </a:xfrm>
        </p:spPr>
        <p:txBody>
          <a:bodyPr>
            <a:normAutofit/>
          </a:bodyPr>
          <a:lstStyle/>
          <a:p>
            <a:r>
              <a:rPr lang="en-US" dirty="0"/>
              <a:t>Germline Variant Analysis</a:t>
            </a:r>
          </a:p>
          <a:p>
            <a:pPr lvl="1"/>
            <a:r>
              <a:rPr lang="en-US" dirty="0"/>
              <a:t>Heritable genetic variation</a:t>
            </a:r>
          </a:p>
          <a:p>
            <a:pPr lvl="1"/>
            <a:r>
              <a:rPr lang="en-US" dirty="0"/>
              <a:t>Large cohort analysis -&gt; GWAS/Burden testing (quantitative)</a:t>
            </a:r>
          </a:p>
          <a:p>
            <a:pPr lvl="1"/>
            <a:r>
              <a:rPr lang="en-US" dirty="0"/>
              <a:t>Small cohort analysis -&gt; Candidate gene identification (qualitative)</a:t>
            </a:r>
          </a:p>
          <a:p>
            <a:pPr lvl="1"/>
            <a:r>
              <a:rPr lang="en-US" dirty="0"/>
              <a:t>Pedigree analysis -&gt; variant/disease co-segregation</a:t>
            </a:r>
          </a:p>
          <a:p>
            <a:r>
              <a:rPr lang="en-US" dirty="0"/>
              <a:t>Somatic Variant Analysis</a:t>
            </a:r>
          </a:p>
          <a:p>
            <a:pPr lvl="1"/>
            <a:r>
              <a:rPr lang="en-US" dirty="0"/>
              <a:t>Non-heritable genetic variation arising in non-germ cells</a:t>
            </a:r>
          </a:p>
          <a:p>
            <a:pPr lvl="1"/>
            <a:r>
              <a:rPr lang="en-US" dirty="0"/>
              <a:t>Tumor/Normal or tumor-only analysis</a:t>
            </a:r>
          </a:p>
          <a:p>
            <a:pPr lvl="1"/>
            <a:r>
              <a:rPr lang="en-US" dirty="0"/>
              <a:t>Somatic mosaicism (e.g., Neurofibromatosis)</a:t>
            </a:r>
          </a:p>
          <a:p>
            <a:r>
              <a:rPr lang="en-US" b="1" i="1" dirty="0"/>
              <a:t>Very different expectations in terms of allele frequency distribution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5708B-80D2-AF4D-8F6B-E424B8706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 r="5488" b="13465"/>
          <a:stretch/>
        </p:blipFill>
        <p:spPr>
          <a:xfrm>
            <a:off x="9601199" y="519793"/>
            <a:ext cx="2273301" cy="2611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221D2E-4A2B-C54B-9F30-74406D7EA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836" y="4546600"/>
            <a:ext cx="2654663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50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8A31-E8ED-1C4A-9BA3-1C01D7D3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Paired Tumor/Normal vs Tumor-only Somatic Variant Calling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24D5F7-4409-6E4A-A40F-E772B919D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 b="24814"/>
          <a:stretch/>
        </p:blipFill>
        <p:spPr bwMode="auto">
          <a:xfrm>
            <a:off x="838200" y="2442576"/>
            <a:ext cx="9846228" cy="441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C4B04-7BE8-0B46-A06C-C5BC82F62759}"/>
              </a:ext>
            </a:extLst>
          </p:cNvPr>
          <p:cNvSpPr txBox="1"/>
          <p:nvPr/>
        </p:nvSpPr>
        <p:spPr>
          <a:xfrm>
            <a:off x="5260932" y="1490597"/>
            <a:ext cx="4546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tumor-only calling, germline contamination removed via a </a:t>
            </a:r>
            <a:r>
              <a:rPr lang="en-US" b="1" dirty="0"/>
              <a:t>panel of normal (PON)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500B3D-47B3-AC40-82B7-2784B5650D62}"/>
              </a:ext>
            </a:extLst>
          </p:cNvPr>
          <p:cNvCxnSpPr>
            <a:cxnSpLocks/>
          </p:cNvCxnSpPr>
          <p:nvPr/>
        </p:nvCxnSpPr>
        <p:spPr>
          <a:xfrm>
            <a:off x="7717076" y="2109243"/>
            <a:ext cx="136967" cy="1025843"/>
          </a:xfrm>
          <a:prstGeom prst="straightConnector1">
            <a:avLst/>
          </a:prstGeom>
          <a:ln w="1143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995F53-3DB1-794D-B93B-D5A49C1351B6}"/>
              </a:ext>
            </a:extLst>
          </p:cNvPr>
          <p:cNvSpPr txBox="1"/>
          <p:nvPr/>
        </p:nvSpPr>
        <p:spPr>
          <a:xfrm>
            <a:off x="2547257" y="2297378"/>
            <a:ext cx="524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44087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of </a:t>
            </a:r>
            <a:r>
              <a:rPr lang="en-US" dirty="0" err="1"/>
              <a:t>Normals</a:t>
            </a:r>
            <a:r>
              <a:rPr lang="en-US" dirty="0"/>
              <a:t> (PON)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Collection of individuals assumed to be “normal”</a:t>
            </a:r>
          </a:p>
          <a:p>
            <a:r>
              <a:rPr lang="en-US" dirty="0"/>
              <a:t>Used to augment population frequency databases (e.g., </a:t>
            </a:r>
            <a:r>
              <a:rPr lang="en-US" dirty="0" err="1"/>
              <a:t>ExAC</a:t>
            </a:r>
            <a:r>
              <a:rPr lang="en-US" dirty="0"/>
              <a:t>, </a:t>
            </a:r>
            <a:r>
              <a:rPr lang="en-US" dirty="0" err="1"/>
              <a:t>GnomAD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Population databases are highly filtered and curated</a:t>
            </a:r>
          </a:p>
          <a:p>
            <a:pPr lvl="1"/>
            <a:r>
              <a:rPr lang="en-US" dirty="0"/>
              <a:t>Many segregating germline variants are missing from population databases because they occur in challenging portions of the genome to call genotypes</a:t>
            </a:r>
          </a:p>
          <a:p>
            <a:r>
              <a:rPr lang="en-US" dirty="0"/>
              <a:t>Also useful for removing systematic sequencing and mapping artifacts… </a:t>
            </a:r>
          </a:p>
        </p:txBody>
      </p:sp>
    </p:spTree>
    <p:extLst>
      <p:ext uri="{BB962C8B-B14F-4D97-AF65-F5344CB8AC3E}">
        <p14:creationId xmlns:p14="http://schemas.microsoft.com/office/powerpoint/2010/main" val="1738695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98" y="75902"/>
            <a:ext cx="10515600" cy="1325563"/>
          </a:xfrm>
        </p:spPr>
        <p:txBody>
          <a:bodyPr/>
          <a:lstStyle/>
          <a:p>
            <a:r>
              <a:rPr lang="en-US" dirty="0"/>
              <a:t>Panel of </a:t>
            </a:r>
            <a:r>
              <a:rPr lang="en-US" dirty="0" err="1"/>
              <a:t>Normals</a:t>
            </a:r>
            <a:r>
              <a:rPr lang="en-US" dirty="0"/>
              <a:t> (PON)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8" y="940158"/>
            <a:ext cx="7691718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276" y="1558343"/>
            <a:ext cx="7250806" cy="257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DEBB7-F4E2-FB47-A86D-52B051613450}"/>
              </a:ext>
            </a:extLst>
          </p:cNvPr>
          <p:cNvSpPr txBox="1"/>
          <p:nvPr/>
        </p:nvSpPr>
        <p:spPr>
          <a:xfrm>
            <a:off x="7753082" y="2818448"/>
            <a:ext cx="43137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 tumor/normal cohort of adrenocortical carcinoma (ACC)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common driver gene for ACC is known to be beta-catenin (CTNNB1)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Somatic variant analysis for our cohort suggests RFPL4AL1 is the most frequently mutated gene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WE’RE GONNA BE FAMOUS! PUBLISH IN NEJM! WOOHOO!</a:t>
            </a:r>
          </a:p>
        </p:txBody>
      </p:sp>
    </p:spTree>
    <p:extLst>
      <p:ext uri="{BB962C8B-B14F-4D97-AF65-F5344CB8AC3E}">
        <p14:creationId xmlns:p14="http://schemas.microsoft.com/office/powerpoint/2010/main" val="1133480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98" y="75902"/>
            <a:ext cx="10515600" cy="1325563"/>
          </a:xfrm>
        </p:spPr>
        <p:txBody>
          <a:bodyPr/>
          <a:lstStyle/>
          <a:p>
            <a:r>
              <a:rPr lang="en-US" dirty="0"/>
              <a:t>Panel of </a:t>
            </a:r>
            <a:r>
              <a:rPr lang="en-US" dirty="0" err="1"/>
              <a:t>Normals</a:t>
            </a:r>
            <a:r>
              <a:rPr lang="en-US" dirty="0"/>
              <a:t> (PON)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6"/>
          <a:stretch/>
        </p:blipFill>
        <p:spPr>
          <a:xfrm>
            <a:off x="8052448" y="75902"/>
            <a:ext cx="4139552" cy="271881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8" y="940158"/>
            <a:ext cx="7691718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276" y="1558343"/>
            <a:ext cx="7250806" cy="257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7A7E78-4958-2249-A6FC-BA9FAAB50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447" y="4651565"/>
            <a:ext cx="3471498" cy="2191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07965D-1A05-1541-8E35-7ADE2F1352E2}"/>
              </a:ext>
            </a:extLst>
          </p:cNvPr>
          <p:cNvSpPr txBox="1"/>
          <p:nvPr/>
        </p:nvSpPr>
        <p:spPr>
          <a:xfrm>
            <a:off x="7753082" y="2818448"/>
            <a:ext cx="43137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 tumor/normal cohort of adrenocortical carcinoma (ACC)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common driver gene for ACC is CTNNB1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Somatic variant analysis for our cohort suggests RFPL4AL1 is the most frequently mutated gene</a:t>
            </a:r>
          </a:p>
        </p:txBody>
      </p:sp>
    </p:spTree>
    <p:extLst>
      <p:ext uri="{BB962C8B-B14F-4D97-AF65-F5344CB8AC3E}">
        <p14:creationId xmlns:p14="http://schemas.microsoft.com/office/powerpoint/2010/main" val="583510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98" y="75902"/>
            <a:ext cx="10515600" cy="1325563"/>
          </a:xfrm>
        </p:spPr>
        <p:txBody>
          <a:bodyPr/>
          <a:lstStyle/>
          <a:p>
            <a:r>
              <a:rPr lang="en-US" dirty="0"/>
              <a:t>Panel of </a:t>
            </a:r>
            <a:r>
              <a:rPr lang="en-US" dirty="0" err="1"/>
              <a:t>Normals</a:t>
            </a:r>
            <a:r>
              <a:rPr lang="en-US" dirty="0"/>
              <a:t> (PON)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8" y="927278"/>
            <a:ext cx="7691718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498" y="3477295"/>
            <a:ext cx="7250806" cy="257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56" y="0"/>
            <a:ext cx="4303244" cy="2871989"/>
          </a:xfrm>
        </p:spPr>
      </p:pic>
    </p:spTree>
    <p:extLst>
      <p:ext uri="{BB962C8B-B14F-4D97-AF65-F5344CB8AC3E}">
        <p14:creationId xmlns:p14="http://schemas.microsoft.com/office/powerpoint/2010/main" val="806011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of </a:t>
            </a:r>
            <a:r>
              <a:rPr lang="en-US" dirty="0" err="1"/>
              <a:t>Normals</a:t>
            </a:r>
            <a:r>
              <a:rPr lang="en-US" dirty="0"/>
              <a:t> (PON)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Collection of individuals assumed to be “normal”</a:t>
            </a:r>
          </a:p>
          <a:p>
            <a:r>
              <a:rPr lang="en-US" dirty="0"/>
              <a:t>Used to augment population frequency databases (e.g., </a:t>
            </a:r>
            <a:r>
              <a:rPr lang="en-US" dirty="0" err="1"/>
              <a:t>GnomAD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Population databases are highly filtered and curated</a:t>
            </a:r>
          </a:p>
          <a:p>
            <a:pPr lvl="1"/>
            <a:r>
              <a:rPr lang="en-US" dirty="0"/>
              <a:t>Many segregating germline variants are missing from population databases because they occur in challenging portions of the genome to call genotypes</a:t>
            </a:r>
          </a:p>
          <a:p>
            <a:r>
              <a:rPr lang="en-US" b="1" dirty="0"/>
              <a:t>Even with matched germline, these artifacts will be prevalent, and because they are systematic, they can be widespread</a:t>
            </a:r>
          </a:p>
          <a:p>
            <a:r>
              <a:rPr lang="en-US" b="1" dirty="0"/>
              <a:t>PON that was processed in (approximately) the same way as the case samples can remove many of these artifacts</a:t>
            </a:r>
          </a:p>
        </p:txBody>
      </p:sp>
    </p:spTree>
    <p:extLst>
      <p:ext uri="{BB962C8B-B14F-4D97-AF65-F5344CB8AC3E}">
        <p14:creationId xmlns:p14="http://schemas.microsoft.com/office/powerpoint/2010/main" val="3942899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 Development at CCBR/NCBR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211 unaffected spouses from diversity of NCBR/CCBR germline projects</a:t>
            </a:r>
          </a:p>
          <a:p>
            <a:r>
              <a:rPr lang="en-US" dirty="0"/>
              <a:t>445 additional germlines from “</a:t>
            </a:r>
            <a:r>
              <a:rPr lang="en-US" dirty="0" err="1"/>
              <a:t>normals</a:t>
            </a:r>
            <a:r>
              <a:rPr lang="en-US" dirty="0"/>
              <a:t>” in various publicly available databases</a:t>
            </a:r>
          </a:p>
          <a:p>
            <a:r>
              <a:rPr lang="en-US" dirty="0"/>
              <a:t>All WES samples</a:t>
            </a:r>
          </a:p>
          <a:p>
            <a:pPr lvl="1"/>
            <a:r>
              <a:rPr lang="en-US" dirty="0"/>
              <a:t>Processed with variety of WES capture kits (Agilent, Illumina, etc.)</a:t>
            </a:r>
          </a:p>
          <a:p>
            <a:pPr lvl="1"/>
            <a:r>
              <a:rPr lang="en-US" dirty="0"/>
              <a:t>Sequenced on multiple Illumina platforms</a:t>
            </a:r>
          </a:p>
          <a:p>
            <a:r>
              <a:rPr lang="en-US" dirty="0"/>
              <a:t>Processed each sample individually in PON mode in MuTect2</a:t>
            </a:r>
          </a:p>
          <a:p>
            <a:r>
              <a:rPr lang="en-US" dirty="0"/>
              <a:t>Retained only variants present in &gt;=2 samples</a:t>
            </a:r>
          </a:p>
        </p:txBody>
      </p:sp>
    </p:spTree>
    <p:extLst>
      <p:ext uri="{BB962C8B-B14F-4D97-AF65-F5344CB8AC3E}">
        <p14:creationId xmlns:p14="http://schemas.microsoft.com/office/powerpoint/2010/main" val="3943957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Annotated the entire raw PON with gene information using VEP</a:t>
            </a:r>
          </a:p>
          <a:p>
            <a:r>
              <a:rPr lang="en-US" dirty="0"/>
              <a:t>Removed any variant in the gene region of a gene in the COSMIC v84 database</a:t>
            </a:r>
          </a:p>
          <a:p>
            <a:r>
              <a:rPr lang="en-US" dirty="0"/>
              <a:t>Removed any variant in a confirmed gene from </a:t>
            </a:r>
            <a:r>
              <a:rPr lang="en-US" dirty="0" err="1"/>
              <a:t>ClinVar</a:t>
            </a:r>
            <a:r>
              <a:rPr lang="en-US" dirty="0"/>
              <a:t> that was annotated as Pathogenic, Potentially Pathogenic, Drug Response, and Risk Factor</a:t>
            </a:r>
          </a:p>
          <a:p>
            <a:r>
              <a:rPr lang="en-US" dirty="0"/>
              <a:t>Removed any specific variant identified in </a:t>
            </a:r>
            <a:r>
              <a:rPr lang="en-US" dirty="0" err="1"/>
              <a:t>ClinVar</a:t>
            </a:r>
            <a:r>
              <a:rPr lang="en-US" dirty="0"/>
              <a:t> as “Associated”</a:t>
            </a:r>
          </a:p>
          <a:p>
            <a:r>
              <a:rPr lang="en-US" dirty="0"/>
              <a:t>Pooled all remaining variants into a single PON</a:t>
            </a:r>
          </a:p>
        </p:txBody>
      </p:sp>
    </p:spTree>
    <p:extLst>
      <p:ext uri="{BB962C8B-B14F-4D97-AF65-F5344CB8AC3E}">
        <p14:creationId xmlns:p14="http://schemas.microsoft.com/office/powerpoint/2010/main" val="1366198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 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0" y="2184645"/>
            <a:ext cx="5691702" cy="4398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29" y="2122015"/>
            <a:ext cx="6221445" cy="5293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9232" y="1915521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PON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88DF8-AE7A-5745-A6C4-31B406E65152}"/>
              </a:ext>
            </a:extLst>
          </p:cNvPr>
          <p:cNvSpPr txBox="1"/>
          <p:nvPr/>
        </p:nvSpPr>
        <p:spPr>
          <a:xfrm>
            <a:off x="8087036" y="1965625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With PON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131AB5-9EA5-1046-8321-8EF6E9048BE3}"/>
              </a:ext>
            </a:extLst>
          </p:cNvPr>
          <p:cNvSpPr txBox="1"/>
          <p:nvPr/>
        </p:nvSpPr>
        <p:spPr>
          <a:xfrm>
            <a:off x="4534422" y="255531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0B0A0A-E04E-2243-B1F4-BA4B9E1FB722}"/>
              </a:ext>
            </a:extLst>
          </p:cNvPr>
          <p:cNvSpPr txBox="1"/>
          <p:nvPr/>
        </p:nvSpPr>
        <p:spPr>
          <a:xfrm>
            <a:off x="4534422" y="311064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4979A-DF64-DE4B-AE89-65674638B502}"/>
              </a:ext>
            </a:extLst>
          </p:cNvPr>
          <p:cNvSpPr txBox="1"/>
          <p:nvPr/>
        </p:nvSpPr>
        <p:spPr>
          <a:xfrm>
            <a:off x="4534422" y="39864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08BAF8-930E-9544-A943-A2FA5DC13F8F}"/>
              </a:ext>
            </a:extLst>
          </p:cNvPr>
          <p:cNvSpPr txBox="1"/>
          <p:nvPr/>
        </p:nvSpPr>
        <p:spPr>
          <a:xfrm>
            <a:off x="4546948" y="5065782"/>
            <a:ext cx="31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27466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DD446-DE54-1F46-9016-A94004E0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Paired Tumor/Normal vs Tumor-only Somatic Variant Calling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EC822-EE17-3545-B396-0B5950D1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422" y="1123648"/>
            <a:ext cx="7427934" cy="5739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41679-DC77-8B4D-95FC-AE5B4152CEFE}"/>
              </a:ext>
            </a:extLst>
          </p:cNvPr>
          <p:cNvSpPr txBox="1"/>
          <p:nvPr/>
        </p:nvSpPr>
        <p:spPr>
          <a:xfrm>
            <a:off x="977030" y="2342367"/>
            <a:ext cx="3194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Even with a PON, false positive rate will be significantly higher for tumor-only relative to tumor/normal calling</a:t>
            </a:r>
          </a:p>
        </p:txBody>
      </p:sp>
    </p:spTree>
    <p:extLst>
      <p:ext uri="{BB962C8B-B14F-4D97-AF65-F5344CB8AC3E}">
        <p14:creationId xmlns:p14="http://schemas.microsoft.com/office/powerpoint/2010/main" val="117173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vs Somatic Variant Calling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Potentially very different allele frequency expectations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0" y="2556436"/>
            <a:ext cx="5711254" cy="3620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24620" b="8755"/>
          <a:stretch/>
        </p:blipFill>
        <p:spPr>
          <a:xfrm>
            <a:off x="5831368" y="2556436"/>
            <a:ext cx="6338506" cy="36205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8800" y="6277231"/>
            <a:ext cx="327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Germline - ~0.5 read proportions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46071" y="6311900"/>
            <a:ext cx="315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Somatic - ~0.3 read proportions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70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DD446-DE54-1F46-9016-A94004E0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Paired Tumor/Normal vs Tumor-only Somatic Variant Calling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EC822-EE17-3545-B396-0B5950D1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422" y="1123648"/>
            <a:ext cx="7427934" cy="5739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41679-DC77-8B4D-95FC-AE5B4152CEFE}"/>
              </a:ext>
            </a:extLst>
          </p:cNvPr>
          <p:cNvSpPr txBox="1"/>
          <p:nvPr/>
        </p:nvSpPr>
        <p:spPr>
          <a:xfrm>
            <a:off x="977030" y="2342367"/>
            <a:ext cx="3194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Even with a PON, false positive rate will be significantly higher for tumor-only relative to tumor/normal calling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EDF32D-30F2-8C44-9F10-33DF218F7AFB}"/>
              </a:ext>
            </a:extLst>
          </p:cNvPr>
          <p:cNvSpPr/>
          <p:nvPr/>
        </p:nvSpPr>
        <p:spPr>
          <a:xfrm>
            <a:off x="5423770" y="3156559"/>
            <a:ext cx="250520" cy="72650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36EF4-B4C4-3044-9704-2783EC27F0CD}"/>
              </a:ext>
            </a:extLst>
          </p:cNvPr>
          <p:cNvSpPr/>
          <p:nvPr/>
        </p:nvSpPr>
        <p:spPr>
          <a:xfrm>
            <a:off x="5423770" y="4478819"/>
            <a:ext cx="250520" cy="72650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1BF471-8FA0-E242-9BD8-AFBEFC326E1E}"/>
              </a:ext>
            </a:extLst>
          </p:cNvPr>
          <p:cNvSpPr txBox="1"/>
          <p:nvPr/>
        </p:nvSpPr>
        <p:spPr>
          <a:xfrm>
            <a:off x="5280168" y="2837047"/>
            <a:ext cx="128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Tumor-only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09C61E-7E08-4C40-9969-AC168BCC8B11}"/>
              </a:ext>
            </a:extLst>
          </p:cNvPr>
          <p:cNvSpPr txBox="1"/>
          <p:nvPr/>
        </p:nvSpPr>
        <p:spPr>
          <a:xfrm>
            <a:off x="5257802" y="4158114"/>
            <a:ext cx="161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Tumor/Normal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900F77-F5A3-2E43-AFC8-9FE991539173}"/>
              </a:ext>
            </a:extLst>
          </p:cNvPr>
          <p:cNvSpPr/>
          <p:nvPr/>
        </p:nvSpPr>
        <p:spPr>
          <a:xfrm>
            <a:off x="11078228" y="1979112"/>
            <a:ext cx="275572" cy="425885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CA6B3C-39AE-DB40-94D5-7591CF29C424}"/>
              </a:ext>
            </a:extLst>
          </p:cNvPr>
          <p:cNvSpPr txBox="1"/>
          <p:nvPr/>
        </p:nvSpPr>
        <p:spPr>
          <a:xfrm>
            <a:off x="10905265" y="1659884"/>
            <a:ext cx="119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TCGA AML</a:t>
            </a:r>
          </a:p>
        </p:txBody>
      </p:sp>
    </p:spTree>
    <p:extLst>
      <p:ext uri="{BB962C8B-B14F-4D97-AF65-F5344CB8AC3E}">
        <p14:creationId xmlns:p14="http://schemas.microsoft.com/office/powerpoint/2010/main" val="548575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4C923-B06E-DB48-ADFF-D7EA24D4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Tumor Heterogeneity/</a:t>
            </a:r>
            <a:r>
              <a:rPr lang="en-US" dirty="0" err="1"/>
              <a:t>Subclonality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132FBB-1201-E047-ACD8-F530DD893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15"/>
          <a:stretch/>
        </p:blipFill>
        <p:spPr>
          <a:xfrm>
            <a:off x="608574" y="1975754"/>
            <a:ext cx="10859529" cy="4285333"/>
          </a:xfrm>
        </p:spPr>
      </p:pic>
    </p:spTree>
    <p:extLst>
      <p:ext uri="{BB962C8B-B14F-4D97-AF65-F5344CB8AC3E}">
        <p14:creationId xmlns:p14="http://schemas.microsoft.com/office/powerpoint/2010/main" val="2530120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4C923-B06E-DB48-ADFF-D7EA24D4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Tumor Heterogeneity/</a:t>
            </a:r>
            <a:r>
              <a:rPr lang="en-US" dirty="0" err="1"/>
              <a:t>Subclonality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F380F-254B-E94F-952E-2600F604C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For identification of </a:t>
            </a:r>
            <a:r>
              <a:rPr lang="en-US" sz="3200" dirty="0" err="1"/>
              <a:t>subclones</a:t>
            </a:r>
            <a:r>
              <a:rPr lang="en-US" sz="3200" dirty="0"/>
              <a:t>, certain conditions required:</a:t>
            </a:r>
          </a:p>
          <a:p>
            <a:pPr lvl="1"/>
            <a:r>
              <a:rPr lang="en-US" dirty="0"/>
              <a:t>High tumor purity****</a:t>
            </a:r>
          </a:p>
          <a:p>
            <a:pPr lvl="1"/>
            <a:r>
              <a:rPr lang="en-US" dirty="0"/>
              <a:t>High depth/coverage (sky’s the limit!)</a:t>
            </a:r>
          </a:p>
          <a:p>
            <a:pPr lvl="1"/>
            <a:r>
              <a:rPr lang="en-US" dirty="0"/>
              <a:t>Paired tumor-normal</a:t>
            </a:r>
          </a:p>
          <a:p>
            <a:pPr lvl="1"/>
            <a:r>
              <a:rPr lang="en-US" dirty="0"/>
              <a:t>WGS has significantly higher sensitivity and accuracy</a:t>
            </a:r>
          </a:p>
          <a:p>
            <a:pPr lvl="1"/>
            <a:r>
              <a:rPr lang="en-US" dirty="0"/>
              <a:t>WES alone performs poorly for copy number segmentation, inflates VAF variability, often too few mutational events per subclone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E666D7F-4CBF-634B-81AE-F1BB15F5A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5"/>
          <a:stretch/>
        </p:blipFill>
        <p:spPr>
          <a:xfrm>
            <a:off x="7184571" y="4787826"/>
            <a:ext cx="4974771" cy="19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84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4C923-B06E-DB48-ADFF-D7EA24D4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Tumor Heterogeneity/</a:t>
            </a:r>
            <a:r>
              <a:rPr lang="en-US" dirty="0" err="1"/>
              <a:t>Subclonality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F380F-254B-E94F-952E-2600F604C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For identification of </a:t>
            </a:r>
            <a:r>
              <a:rPr lang="en-US" sz="3200" dirty="0" err="1"/>
              <a:t>subclones</a:t>
            </a:r>
            <a:r>
              <a:rPr lang="en-US" sz="3200" dirty="0"/>
              <a:t>, certain conditions required:</a:t>
            </a:r>
          </a:p>
          <a:p>
            <a:pPr lvl="1"/>
            <a:r>
              <a:rPr lang="en-US" dirty="0"/>
              <a:t>High tumor purity****</a:t>
            </a:r>
          </a:p>
          <a:p>
            <a:pPr lvl="1"/>
            <a:r>
              <a:rPr lang="en-US" dirty="0"/>
              <a:t>High depth/coverage (sky’s the limit!)</a:t>
            </a:r>
          </a:p>
          <a:p>
            <a:pPr lvl="1"/>
            <a:r>
              <a:rPr lang="en-US" dirty="0"/>
              <a:t>Paired tumor-normal</a:t>
            </a:r>
          </a:p>
          <a:p>
            <a:pPr lvl="1"/>
            <a:r>
              <a:rPr lang="en-US" dirty="0"/>
              <a:t>WGS has significantly higher sensitivity and accuracy</a:t>
            </a:r>
          </a:p>
          <a:p>
            <a:pPr lvl="1"/>
            <a:r>
              <a:rPr lang="en-US" dirty="0"/>
              <a:t>WES alone can perform poorly for copy number segmentation, inflate VAF variability, and generate too few mutational events per subclone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C0146-4227-CA40-9577-72AAA3734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4" r="13351"/>
          <a:stretch/>
        </p:blipFill>
        <p:spPr>
          <a:xfrm>
            <a:off x="62598" y="5388425"/>
            <a:ext cx="5546275" cy="1436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3C09D-174D-4A4A-9403-79F311DBF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2"/>
          <a:stretch/>
        </p:blipFill>
        <p:spPr>
          <a:xfrm>
            <a:off x="5641531" y="5404756"/>
            <a:ext cx="6485156" cy="14580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946F5C-3938-534C-A630-398CFAE1767E}"/>
              </a:ext>
            </a:extLst>
          </p:cNvPr>
          <p:cNvSpPr txBox="1"/>
          <p:nvPr/>
        </p:nvSpPr>
        <p:spPr>
          <a:xfrm>
            <a:off x="2416628" y="5068822"/>
            <a:ext cx="112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150X WES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0F51BD-E644-2548-9D46-A6C69A90C132}"/>
              </a:ext>
            </a:extLst>
          </p:cNvPr>
          <p:cNvSpPr txBox="1"/>
          <p:nvPr/>
        </p:nvSpPr>
        <p:spPr>
          <a:xfrm>
            <a:off x="8050194" y="5068822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80X WGS</a:t>
            </a:r>
          </a:p>
        </p:txBody>
      </p:sp>
    </p:spTree>
    <p:extLst>
      <p:ext uri="{BB962C8B-B14F-4D97-AF65-F5344CB8AC3E}">
        <p14:creationId xmlns:p14="http://schemas.microsoft.com/office/powerpoint/2010/main" val="60589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4C923-B06E-DB48-ADFF-D7EA24D4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Tumor Heterogeneity/</a:t>
            </a:r>
            <a:r>
              <a:rPr lang="en-US" dirty="0" err="1"/>
              <a:t>Subclonality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F380F-254B-E94F-952E-2600F604C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390" y="3879806"/>
            <a:ext cx="5867400" cy="2544077"/>
          </a:xfrm>
        </p:spPr>
        <p:txBody>
          <a:bodyPr/>
          <a:lstStyle/>
          <a:p>
            <a:r>
              <a:rPr lang="en-US" dirty="0"/>
              <a:t>With paired tumor/normal and at least 150X WES we can accurately detect subclones as low as 10%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2E465472-2D4A-4945-890A-C080895BB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7" y="1541764"/>
            <a:ext cx="5980295" cy="5267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A8FFA3-1218-164D-9CCB-757EA5335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45" b="2216"/>
          <a:stretch/>
        </p:blipFill>
        <p:spPr>
          <a:xfrm>
            <a:off x="5943887" y="1541764"/>
            <a:ext cx="3224454" cy="19525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E94FAE5-DF9E-BA42-BB8D-2CF27E895447}"/>
              </a:ext>
            </a:extLst>
          </p:cNvPr>
          <p:cNvSpPr/>
          <p:nvPr/>
        </p:nvSpPr>
        <p:spPr>
          <a:xfrm>
            <a:off x="3249828" y="1631093"/>
            <a:ext cx="753763" cy="46955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88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9525"/>
            <a:ext cx="10845800" cy="1325563"/>
          </a:xfrm>
        </p:spPr>
        <p:txBody>
          <a:bodyPr/>
          <a:lstStyle/>
          <a:p>
            <a:r>
              <a:rPr lang="en-US" dirty="0"/>
              <a:t>FFPE vs </a:t>
            </a:r>
            <a:r>
              <a:rPr lang="en-US"/>
              <a:t>Fresh/Frozen Tissue – 50X target depth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384300"/>
            <a:ext cx="4191000" cy="279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1" y="4080935"/>
            <a:ext cx="4279899" cy="2853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6900" y="1120801"/>
            <a:ext cx="140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Fresh/Frozen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68112" y="1044601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FFPE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3" y="1375834"/>
            <a:ext cx="4203698" cy="28024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86500" y="3937000"/>
            <a:ext cx="4457701" cy="2971800"/>
            <a:chOff x="6527800" y="3937000"/>
            <a:chExt cx="4457701" cy="2971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800" y="3937000"/>
              <a:ext cx="4457701" cy="2971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578600" y="4216400"/>
              <a:ext cx="1193800" cy="196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977901" y="4216400"/>
            <a:ext cx="1193800" cy="196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70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Somatic Variant Calling –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STRONGLY favor paired tumor/normal design</a:t>
            </a:r>
          </a:p>
          <a:p>
            <a:r>
              <a:rPr lang="en-US" dirty="0"/>
              <a:t>For non-human samples (e.g., mouse models) without paired somatic/germline</a:t>
            </a:r>
          </a:p>
          <a:p>
            <a:pPr lvl="1"/>
            <a:r>
              <a:rPr lang="en-US" dirty="0"/>
              <a:t>&gt;=2 control/”germline” samples</a:t>
            </a:r>
          </a:p>
          <a:p>
            <a:r>
              <a:rPr lang="en-US" dirty="0"/>
              <a:t>&gt;=100X/50X mean depth for tumor/normal samples</a:t>
            </a:r>
          </a:p>
          <a:p>
            <a:r>
              <a:rPr lang="en-US" dirty="0"/>
              <a:t>Significantly higher target depth for FFPE samples</a:t>
            </a:r>
          </a:p>
          <a:p>
            <a:r>
              <a:rPr lang="en-US" dirty="0"/>
              <a:t>Tumor purity &gt;50% (ideally, &gt;60%) for variant calling</a:t>
            </a:r>
          </a:p>
          <a:p>
            <a:r>
              <a:rPr lang="en-US" dirty="0"/>
              <a:t>MUST visually verify any somatic variant of “significance”</a:t>
            </a:r>
          </a:p>
          <a:p>
            <a:r>
              <a:rPr lang="en-US" dirty="0" err="1"/>
              <a:t>Subclone</a:t>
            </a:r>
            <a:r>
              <a:rPr lang="en-US" dirty="0"/>
              <a:t> analysis requires WGS, high purity, and high depth</a:t>
            </a:r>
          </a:p>
        </p:txBody>
      </p:sp>
    </p:spTree>
    <p:extLst>
      <p:ext uri="{BB962C8B-B14F-4D97-AF65-F5344CB8AC3E}">
        <p14:creationId xmlns:p14="http://schemas.microsoft.com/office/powerpoint/2010/main" val="971892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63FD-CDEE-4C4C-A829-95B0A8EE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22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Germline Variant Calling – Considerations and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45296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2988-841D-EE48-9509-BB1FAAFF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GWAS/Burden Testing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C6151-1A40-1549-8F15-06FF1CBF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26" y="2476977"/>
            <a:ext cx="10515600" cy="284658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“With an odds ratio (OR) = 1.4, the sample sizes required to achieve 80% power are 6,400, 54,000, and 540,000 for a MAF = 0.1, 0.01, and 0.001, respectively, if one assumes 5% disease prevalence and a significance level of 5 x 10</a:t>
            </a:r>
            <a:r>
              <a:rPr lang="en-US" baseline="30000" dirty="0"/>
              <a:t>-8</a:t>
            </a:r>
            <a:r>
              <a:rPr lang="en-US" dirty="0"/>
              <a:t>. Because the number of rare variants is much larger than the number of common variants, more stringent significance levels might be required, further reducing power.”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CCEFF-E852-104F-8824-F7C0E9E5A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182" y="5549030"/>
            <a:ext cx="5554524" cy="1166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6CB30C-FCBC-0549-B0DA-C786C875D24E}"/>
              </a:ext>
            </a:extLst>
          </p:cNvPr>
          <p:cNvSpPr txBox="1"/>
          <p:nvPr/>
        </p:nvSpPr>
        <p:spPr>
          <a:xfrm>
            <a:off x="6955114" y="4857245"/>
            <a:ext cx="519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Lee et al., 2014, American Journal of Human Genetics</a:t>
            </a:r>
          </a:p>
        </p:txBody>
      </p:sp>
    </p:spTree>
    <p:extLst>
      <p:ext uri="{BB962C8B-B14F-4D97-AF65-F5344CB8AC3E}">
        <p14:creationId xmlns:p14="http://schemas.microsoft.com/office/powerpoint/2010/main" val="2255972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6C59F-2F7F-6847-81B0-DBC5626E1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GWAS/Burden Testing Design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2C9DF5-A39D-0D48-B9BD-E0501AD0A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Biggest challenge is having data that is homogenous</a:t>
            </a:r>
          </a:p>
          <a:p>
            <a:r>
              <a:rPr lang="en-US" dirty="0"/>
              <a:t>Cases and controls MUST have genotype data that is generated identically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02B7ED6-3B5B-E24F-BFE1-BD206BB9FEE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" y="3194137"/>
            <a:ext cx="7603589" cy="3663863"/>
          </a:xfrm>
          <a:prstGeom prst="rect">
            <a:avLst/>
          </a:prstGeom>
        </p:spPr>
      </p:pic>
      <p:pic>
        <p:nvPicPr>
          <p:cNvPr id="7" name="Picture 6" descr="Burden-qqplot-DR-83.png">
            <a:extLst>
              <a:ext uri="{FF2B5EF4-FFF2-40B4-BE49-F238E27FC236}">
                <a16:creationId xmlns:a16="http://schemas.microsoft.com/office/drawing/2014/main" id="{960F4DF3-2F26-9D4F-A2B1-AFF76DA7997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040" y="3251878"/>
            <a:ext cx="3548380" cy="354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16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vs Somatic Variant Calling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Potentially very different allele frequency expectations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203093" y="2421925"/>
          <a:ext cx="5811794" cy="2113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6203092" y="4423719"/>
          <a:ext cx="5811793" cy="2303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77113" y="2421925"/>
          <a:ext cx="5642920" cy="443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26760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Familial Sequencing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Power is the primary limiting factor</a:t>
            </a:r>
          </a:p>
          <a:p>
            <a:r>
              <a:rPr lang="en-US" dirty="0"/>
              <a:t>When budgets are limited, decisions have to be made about who to sequence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2182813" y="3116263"/>
            <a:ext cx="8275637" cy="3459163"/>
            <a:chOff x="2182813" y="1731963"/>
            <a:chExt cx="8275637" cy="3459163"/>
          </a:xfrm>
        </p:grpSpPr>
        <p:sp>
          <p:nvSpPr>
            <p:cNvPr id="4" name="Oval 4"/>
            <p:cNvSpPr>
              <a:spLocks noChangeArrowheads="1"/>
            </p:cNvSpPr>
            <p:nvPr/>
          </p:nvSpPr>
          <p:spPr bwMode="auto">
            <a:xfrm>
              <a:off x="3344863" y="2714626"/>
              <a:ext cx="627062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F9</a:t>
              </a: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4221163" y="2714626"/>
              <a:ext cx="563562" cy="3714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spcAft>
                  <a:spcPts val="600"/>
                </a:spcAft>
                <a:buFont typeface="Arial" charset="0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zh-CN" sz="1800" b="0" dirty="0">
                  <a:latin typeface="Calibri" pitchFamily="34" charset="0"/>
                </a:rPr>
                <a:t>F10*</a:t>
              </a: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5213351" y="2714626"/>
              <a:ext cx="561975" cy="37147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F1*</a:t>
              </a:r>
            </a:p>
          </p:txBody>
        </p:sp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5775326" y="2900363"/>
              <a:ext cx="3968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>
              <a:off x="5462588" y="2528889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1"/>
            <p:cNvSpPr>
              <a:spLocks noChangeShapeType="1"/>
            </p:cNvSpPr>
            <p:nvPr/>
          </p:nvSpPr>
          <p:spPr bwMode="auto">
            <a:xfrm>
              <a:off x="4533900" y="2528889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7772400" y="2714626"/>
              <a:ext cx="438150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F13</a:t>
              </a:r>
            </a:p>
          </p:txBody>
        </p:sp>
        <p:sp>
          <p:nvSpPr>
            <p:cNvPr id="11" name="Oval 23"/>
            <p:cNvSpPr>
              <a:spLocks noChangeArrowheads="1"/>
            </p:cNvSpPr>
            <p:nvPr/>
          </p:nvSpPr>
          <p:spPr bwMode="auto">
            <a:xfrm>
              <a:off x="6831013" y="2713039"/>
              <a:ext cx="438150" cy="3714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spcAft>
                  <a:spcPts val="600"/>
                </a:spcAft>
                <a:buFont typeface="Arial" charset="0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zh-CN" sz="1800" b="0" dirty="0">
                  <a:latin typeface="Calibri" pitchFamily="34" charset="0"/>
                </a:rPr>
                <a:t>F11*</a:t>
              </a:r>
            </a:p>
          </p:txBody>
        </p:sp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8248650" y="2705101"/>
              <a:ext cx="438150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F14</a:t>
              </a:r>
            </a:p>
          </p:txBody>
        </p:sp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7324725" y="2705101"/>
              <a:ext cx="438150" cy="3714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dirty="0"/>
                <a:t>F12*</a:t>
              </a:r>
            </a:p>
          </p:txBody>
        </p:sp>
        <p:sp>
          <p:nvSpPr>
            <p:cNvPr id="14" name="Line 38"/>
            <p:cNvSpPr>
              <a:spLocks noChangeShapeType="1"/>
            </p:cNvSpPr>
            <p:nvPr/>
          </p:nvSpPr>
          <p:spPr bwMode="auto">
            <a:xfrm flipV="1">
              <a:off x="4533900" y="2527300"/>
              <a:ext cx="3925888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42"/>
            <p:cNvSpPr>
              <a:spLocks noChangeShapeType="1"/>
            </p:cNvSpPr>
            <p:nvPr/>
          </p:nvSpPr>
          <p:spPr bwMode="auto">
            <a:xfrm flipH="1">
              <a:off x="5992814" y="2900364"/>
              <a:ext cx="3175" cy="3651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43"/>
            <p:cNvSpPr>
              <a:spLocks noChangeArrowheads="1"/>
            </p:cNvSpPr>
            <p:nvPr/>
          </p:nvSpPr>
          <p:spPr bwMode="auto">
            <a:xfrm>
              <a:off x="3459163" y="3479801"/>
              <a:ext cx="563562" cy="371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F4</a:t>
              </a:r>
            </a:p>
          </p:txBody>
        </p:sp>
        <p:sp>
          <p:nvSpPr>
            <p:cNvPr id="17" name="Rectangle 45"/>
            <p:cNvSpPr>
              <a:spLocks noChangeArrowheads="1"/>
            </p:cNvSpPr>
            <p:nvPr/>
          </p:nvSpPr>
          <p:spPr bwMode="auto">
            <a:xfrm>
              <a:off x="2833688" y="3479801"/>
              <a:ext cx="563562" cy="371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F3</a:t>
              </a:r>
            </a:p>
          </p:txBody>
        </p:sp>
        <p:sp>
          <p:nvSpPr>
            <p:cNvPr id="18" name="Rectangle 47"/>
            <p:cNvSpPr>
              <a:spLocks noChangeArrowheads="1"/>
            </p:cNvSpPr>
            <p:nvPr/>
          </p:nvSpPr>
          <p:spPr bwMode="auto">
            <a:xfrm>
              <a:off x="4084638" y="3479801"/>
              <a:ext cx="563562" cy="37147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F2*</a:t>
              </a:r>
            </a:p>
          </p:txBody>
        </p:sp>
        <p:sp>
          <p:nvSpPr>
            <p:cNvPr id="19" name="Rectangle 49"/>
            <p:cNvSpPr>
              <a:spLocks noChangeArrowheads="1"/>
            </p:cNvSpPr>
            <p:nvPr/>
          </p:nvSpPr>
          <p:spPr bwMode="auto">
            <a:xfrm>
              <a:off x="5607051" y="3467101"/>
              <a:ext cx="563563" cy="3714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zh-CN" dirty="0"/>
                <a:t>F16*</a:t>
              </a:r>
            </a:p>
          </p:txBody>
        </p:sp>
        <p:sp>
          <p:nvSpPr>
            <p:cNvPr id="20" name="Rectangle 51"/>
            <p:cNvSpPr>
              <a:spLocks noChangeArrowheads="1"/>
            </p:cNvSpPr>
            <p:nvPr/>
          </p:nvSpPr>
          <p:spPr bwMode="auto">
            <a:xfrm>
              <a:off x="6296026" y="3467101"/>
              <a:ext cx="561975" cy="371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F15</a:t>
              </a:r>
            </a:p>
          </p:txBody>
        </p:sp>
        <p:sp>
          <p:nvSpPr>
            <p:cNvPr id="21" name="Line 53"/>
            <p:cNvSpPr>
              <a:spLocks noChangeShapeType="1"/>
            </p:cNvSpPr>
            <p:nvPr/>
          </p:nvSpPr>
          <p:spPr bwMode="auto">
            <a:xfrm>
              <a:off x="5794375" y="3281364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54"/>
            <p:cNvSpPr>
              <a:spLocks noChangeShapeType="1"/>
            </p:cNvSpPr>
            <p:nvPr/>
          </p:nvSpPr>
          <p:spPr bwMode="auto">
            <a:xfrm>
              <a:off x="6670675" y="3281364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55"/>
            <p:cNvSpPr>
              <a:spLocks noChangeShapeType="1"/>
            </p:cNvSpPr>
            <p:nvPr/>
          </p:nvSpPr>
          <p:spPr bwMode="auto">
            <a:xfrm>
              <a:off x="5794375" y="3281363"/>
              <a:ext cx="876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56"/>
            <p:cNvSpPr>
              <a:spLocks noChangeShapeType="1"/>
            </p:cNvSpPr>
            <p:nvPr/>
          </p:nvSpPr>
          <p:spPr bwMode="auto">
            <a:xfrm>
              <a:off x="4335463" y="3294064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57"/>
            <p:cNvSpPr>
              <a:spLocks noChangeShapeType="1"/>
            </p:cNvSpPr>
            <p:nvPr/>
          </p:nvSpPr>
          <p:spPr bwMode="auto">
            <a:xfrm>
              <a:off x="3771900" y="3294064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58"/>
            <p:cNvSpPr>
              <a:spLocks noChangeShapeType="1"/>
            </p:cNvSpPr>
            <p:nvPr/>
          </p:nvSpPr>
          <p:spPr bwMode="auto">
            <a:xfrm>
              <a:off x="3146425" y="3294064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59"/>
            <p:cNvSpPr>
              <a:spLocks noChangeShapeType="1"/>
            </p:cNvSpPr>
            <p:nvPr/>
          </p:nvSpPr>
          <p:spPr bwMode="auto">
            <a:xfrm>
              <a:off x="2495551" y="3292475"/>
              <a:ext cx="1839913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60"/>
            <p:cNvSpPr>
              <a:spLocks noChangeArrowheads="1"/>
            </p:cNvSpPr>
            <p:nvPr/>
          </p:nvSpPr>
          <p:spPr bwMode="auto">
            <a:xfrm>
              <a:off x="3408364" y="4473576"/>
              <a:ext cx="625475" cy="371475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F5*</a:t>
              </a:r>
            </a:p>
          </p:txBody>
        </p:sp>
        <p:sp>
          <p:nvSpPr>
            <p:cNvPr id="29" name="Oval 62"/>
            <p:cNvSpPr>
              <a:spLocks noChangeArrowheads="1"/>
            </p:cNvSpPr>
            <p:nvPr/>
          </p:nvSpPr>
          <p:spPr bwMode="auto">
            <a:xfrm>
              <a:off x="4159251" y="4473576"/>
              <a:ext cx="625475" cy="371475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F6*</a:t>
              </a:r>
            </a:p>
          </p:txBody>
        </p:sp>
        <p:sp>
          <p:nvSpPr>
            <p:cNvPr id="30" name="Oval 64"/>
            <p:cNvSpPr>
              <a:spLocks noChangeArrowheads="1"/>
            </p:cNvSpPr>
            <p:nvPr/>
          </p:nvSpPr>
          <p:spPr bwMode="auto">
            <a:xfrm>
              <a:off x="4910139" y="4473576"/>
              <a:ext cx="625475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F7*</a:t>
              </a:r>
            </a:p>
          </p:txBody>
        </p:sp>
        <p:sp>
          <p:nvSpPr>
            <p:cNvPr id="31" name="Oval 66"/>
            <p:cNvSpPr>
              <a:spLocks noChangeArrowheads="1"/>
            </p:cNvSpPr>
            <p:nvPr/>
          </p:nvSpPr>
          <p:spPr bwMode="auto">
            <a:xfrm>
              <a:off x="5661026" y="4473576"/>
              <a:ext cx="625475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F8</a:t>
              </a:r>
            </a:p>
          </p:txBody>
        </p:sp>
        <p:sp>
          <p:nvSpPr>
            <p:cNvPr id="32" name="Oval 70"/>
            <p:cNvSpPr>
              <a:spLocks noChangeArrowheads="1"/>
            </p:cNvSpPr>
            <p:nvPr/>
          </p:nvSpPr>
          <p:spPr bwMode="auto">
            <a:xfrm>
              <a:off x="4821239" y="3470276"/>
              <a:ext cx="625475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F2-2</a:t>
              </a:r>
            </a:p>
          </p:txBody>
        </p:sp>
        <p:sp>
          <p:nvSpPr>
            <p:cNvPr id="33" name="Line 72"/>
            <p:cNvSpPr>
              <a:spLocks noChangeShapeType="1"/>
            </p:cNvSpPr>
            <p:nvPr/>
          </p:nvSpPr>
          <p:spPr bwMode="auto">
            <a:xfrm flipV="1">
              <a:off x="4648201" y="3662363"/>
              <a:ext cx="1952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75"/>
            <p:cNvSpPr>
              <a:spLocks noChangeShapeType="1"/>
            </p:cNvSpPr>
            <p:nvPr/>
          </p:nvSpPr>
          <p:spPr bwMode="auto">
            <a:xfrm>
              <a:off x="4746625" y="3714750"/>
              <a:ext cx="0" cy="635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77"/>
            <p:cNvSpPr>
              <a:spLocks noChangeShapeType="1"/>
            </p:cNvSpPr>
            <p:nvPr/>
          </p:nvSpPr>
          <p:spPr bwMode="auto">
            <a:xfrm>
              <a:off x="3721100" y="4349751"/>
              <a:ext cx="0" cy="1238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78"/>
            <p:cNvSpPr>
              <a:spLocks noChangeShapeType="1"/>
            </p:cNvSpPr>
            <p:nvPr/>
          </p:nvSpPr>
          <p:spPr bwMode="auto">
            <a:xfrm>
              <a:off x="4471988" y="4349751"/>
              <a:ext cx="0" cy="1238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79"/>
            <p:cNvSpPr>
              <a:spLocks noChangeShapeType="1"/>
            </p:cNvSpPr>
            <p:nvPr/>
          </p:nvSpPr>
          <p:spPr bwMode="auto">
            <a:xfrm>
              <a:off x="5222875" y="4349751"/>
              <a:ext cx="0" cy="1238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81"/>
            <p:cNvSpPr>
              <a:spLocks noChangeShapeType="1"/>
            </p:cNvSpPr>
            <p:nvPr/>
          </p:nvSpPr>
          <p:spPr bwMode="auto">
            <a:xfrm>
              <a:off x="5973763" y="4349751"/>
              <a:ext cx="0" cy="1238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82"/>
            <p:cNvSpPr>
              <a:spLocks noChangeShapeType="1"/>
            </p:cNvSpPr>
            <p:nvPr/>
          </p:nvSpPr>
          <p:spPr bwMode="auto">
            <a:xfrm>
              <a:off x="3721101" y="4349750"/>
              <a:ext cx="22526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0"/>
            <p:cNvSpPr>
              <a:spLocks noChangeShapeType="1"/>
            </p:cNvSpPr>
            <p:nvPr/>
          </p:nvSpPr>
          <p:spPr bwMode="auto">
            <a:xfrm>
              <a:off x="7050088" y="2530475"/>
              <a:ext cx="0" cy="185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20"/>
            <p:cNvSpPr>
              <a:spLocks noChangeShapeType="1"/>
            </p:cNvSpPr>
            <p:nvPr/>
          </p:nvSpPr>
          <p:spPr bwMode="auto">
            <a:xfrm>
              <a:off x="7550150" y="2524125"/>
              <a:ext cx="0" cy="185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8008938" y="2533650"/>
              <a:ext cx="0" cy="185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0"/>
            <p:cNvSpPr>
              <a:spLocks noChangeShapeType="1"/>
            </p:cNvSpPr>
            <p:nvPr/>
          </p:nvSpPr>
          <p:spPr bwMode="auto">
            <a:xfrm>
              <a:off x="8456613" y="2519364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5"/>
            <p:cNvSpPr>
              <a:spLocks noChangeShapeType="1"/>
            </p:cNvSpPr>
            <p:nvPr/>
          </p:nvSpPr>
          <p:spPr bwMode="auto">
            <a:xfrm>
              <a:off x="3965576" y="2913063"/>
              <a:ext cx="2635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 rot="5400000">
              <a:off x="3924300" y="3090863"/>
              <a:ext cx="381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9"/>
            <p:cNvSpPr>
              <a:spLocks noChangeArrowheads="1"/>
            </p:cNvSpPr>
            <p:nvPr/>
          </p:nvSpPr>
          <p:spPr bwMode="auto">
            <a:xfrm>
              <a:off x="6400801" y="1828801"/>
              <a:ext cx="549275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800">
                <a:ea typeface="SimSun" charset="-122"/>
              </a:endParaRPr>
            </a:p>
          </p:txBody>
        </p:sp>
        <p:sp>
          <p:nvSpPr>
            <p:cNvPr id="47" name="Rectangle 51"/>
            <p:cNvSpPr>
              <a:spLocks noChangeArrowheads="1"/>
            </p:cNvSpPr>
            <p:nvPr/>
          </p:nvSpPr>
          <p:spPr bwMode="auto">
            <a:xfrm>
              <a:off x="5257801" y="1828801"/>
              <a:ext cx="561975" cy="371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800">
                <a:ea typeface="SimSun" charset="-122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>
              <a:off x="5819776" y="2014538"/>
              <a:ext cx="58102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 flipV="1">
              <a:off x="6348414" y="1731963"/>
              <a:ext cx="752475" cy="55721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auto">
            <a:xfrm flipV="1">
              <a:off x="5170488" y="1736726"/>
              <a:ext cx="754062" cy="55721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auto">
            <a:xfrm rot="5400000">
              <a:off x="5816600" y="2265363"/>
              <a:ext cx="5334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2182813" y="3479801"/>
              <a:ext cx="563562" cy="371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F49</a:t>
              </a:r>
            </a:p>
          </p:txBody>
        </p:sp>
        <p:sp>
          <p:nvSpPr>
            <p:cNvPr id="53" name="Line 58"/>
            <p:cNvSpPr>
              <a:spLocks noChangeShapeType="1"/>
            </p:cNvSpPr>
            <p:nvPr/>
          </p:nvSpPr>
          <p:spPr bwMode="auto">
            <a:xfrm>
              <a:off x="2495550" y="3294064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7239000" y="3822700"/>
              <a:ext cx="5794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49"/>
            <p:cNvSpPr>
              <a:spLocks noChangeArrowheads="1"/>
            </p:cNvSpPr>
            <p:nvPr/>
          </p:nvSpPr>
          <p:spPr bwMode="auto">
            <a:xfrm>
              <a:off x="7537451" y="3987801"/>
              <a:ext cx="563563" cy="371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F191</a:t>
              </a:r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auto">
            <a:xfrm>
              <a:off x="7818438" y="3816351"/>
              <a:ext cx="0" cy="1873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Oval 24"/>
            <p:cNvSpPr>
              <a:spLocks noChangeArrowheads="1"/>
            </p:cNvSpPr>
            <p:nvPr/>
          </p:nvSpPr>
          <p:spPr bwMode="auto">
            <a:xfrm>
              <a:off x="7029450" y="3994151"/>
              <a:ext cx="438150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F190</a:t>
              </a:r>
            </a:p>
          </p:txBody>
        </p:sp>
        <p:sp>
          <p:nvSpPr>
            <p:cNvPr id="58" name="Line 54"/>
            <p:cNvSpPr>
              <a:spLocks noChangeShapeType="1"/>
            </p:cNvSpPr>
            <p:nvPr/>
          </p:nvSpPr>
          <p:spPr bwMode="auto">
            <a:xfrm>
              <a:off x="7239000" y="3822701"/>
              <a:ext cx="0" cy="1873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42"/>
            <p:cNvSpPr>
              <a:spLocks noChangeShapeType="1"/>
            </p:cNvSpPr>
            <p:nvPr/>
          </p:nvSpPr>
          <p:spPr bwMode="auto">
            <a:xfrm>
              <a:off x="8461376" y="3084514"/>
              <a:ext cx="9525" cy="1682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42"/>
            <p:cNvSpPr>
              <a:spLocks noChangeShapeType="1"/>
            </p:cNvSpPr>
            <p:nvPr/>
          </p:nvSpPr>
          <p:spPr bwMode="auto">
            <a:xfrm>
              <a:off x="7551738" y="3076576"/>
              <a:ext cx="4762" cy="741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49"/>
            <p:cNvSpPr>
              <a:spLocks noChangeArrowheads="1"/>
            </p:cNvSpPr>
            <p:nvPr/>
          </p:nvSpPr>
          <p:spPr bwMode="auto">
            <a:xfrm>
              <a:off x="8169276" y="3432176"/>
              <a:ext cx="563563" cy="3714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en-US" altLang="zh-CN" sz="1800" dirty="0"/>
                <a:t>F183*</a:t>
              </a:r>
            </a:p>
          </p:txBody>
        </p:sp>
        <p:sp>
          <p:nvSpPr>
            <p:cNvPr id="62" name="Rectangle 49"/>
            <p:cNvSpPr>
              <a:spLocks noChangeArrowheads="1"/>
            </p:cNvSpPr>
            <p:nvPr/>
          </p:nvSpPr>
          <p:spPr bwMode="auto">
            <a:xfrm>
              <a:off x="9259888" y="3416301"/>
              <a:ext cx="563562" cy="371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F185</a:t>
              </a:r>
            </a:p>
          </p:txBody>
        </p:sp>
        <p:sp>
          <p:nvSpPr>
            <p:cNvPr id="63" name="Oval 24"/>
            <p:cNvSpPr>
              <a:spLocks noChangeArrowheads="1"/>
            </p:cNvSpPr>
            <p:nvPr/>
          </p:nvSpPr>
          <p:spPr bwMode="auto">
            <a:xfrm>
              <a:off x="8758238" y="3424239"/>
              <a:ext cx="438150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F184</a:t>
              </a:r>
            </a:p>
          </p:txBody>
        </p:sp>
        <p:sp>
          <p:nvSpPr>
            <p:cNvPr id="64" name="Oval 24"/>
            <p:cNvSpPr>
              <a:spLocks noChangeArrowheads="1"/>
            </p:cNvSpPr>
            <p:nvPr/>
          </p:nvSpPr>
          <p:spPr bwMode="auto">
            <a:xfrm>
              <a:off x="9948863" y="3424239"/>
              <a:ext cx="438150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F187</a:t>
              </a:r>
            </a:p>
          </p:txBody>
        </p:sp>
        <p:sp>
          <p:nvSpPr>
            <p:cNvPr id="65" name="Rectangle 49"/>
            <p:cNvSpPr>
              <a:spLocks noChangeArrowheads="1"/>
            </p:cNvSpPr>
            <p:nvPr/>
          </p:nvSpPr>
          <p:spPr bwMode="auto">
            <a:xfrm>
              <a:off x="9894888" y="4491039"/>
              <a:ext cx="563562" cy="371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F186</a:t>
              </a:r>
            </a:p>
          </p:txBody>
        </p:sp>
        <p:sp>
          <p:nvSpPr>
            <p:cNvPr id="66" name="Line 59"/>
            <p:cNvSpPr>
              <a:spLocks noChangeShapeType="1"/>
            </p:cNvSpPr>
            <p:nvPr/>
          </p:nvSpPr>
          <p:spPr bwMode="auto">
            <a:xfrm>
              <a:off x="8335963" y="3249614"/>
              <a:ext cx="1839912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58"/>
            <p:cNvSpPr>
              <a:spLocks noChangeShapeType="1"/>
            </p:cNvSpPr>
            <p:nvPr/>
          </p:nvSpPr>
          <p:spPr bwMode="auto">
            <a:xfrm>
              <a:off x="8335963" y="3252789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58"/>
            <p:cNvSpPr>
              <a:spLocks noChangeShapeType="1"/>
            </p:cNvSpPr>
            <p:nvPr/>
          </p:nvSpPr>
          <p:spPr bwMode="auto">
            <a:xfrm>
              <a:off x="8950325" y="3252789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58"/>
            <p:cNvSpPr>
              <a:spLocks noChangeShapeType="1"/>
            </p:cNvSpPr>
            <p:nvPr/>
          </p:nvSpPr>
          <p:spPr bwMode="auto">
            <a:xfrm>
              <a:off x="9525000" y="3252789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58"/>
            <p:cNvSpPr>
              <a:spLocks noChangeShapeType="1"/>
            </p:cNvSpPr>
            <p:nvPr/>
          </p:nvSpPr>
          <p:spPr bwMode="auto">
            <a:xfrm>
              <a:off x="10167938" y="3252789"/>
              <a:ext cx="0" cy="1857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42"/>
            <p:cNvSpPr>
              <a:spLocks noChangeShapeType="1"/>
            </p:cNvSpPr>
            <p:nvPr/>
          </p:nvSpPr>
          <p:spPr bwMode="auto">
            <a:xfrm flipH="1">
              <a:off x="10179050" y="3806826"/>
              <a:ext cx="0" cy="6953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8451851" y="3803651"/>
              <a:ext cx="3175" cy="8413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24"/>
            <p:cNvSpPr>
              <a:spLocks noChangeArrowheads="1"/>
            </p:cNvSpPr>
            <p:nvPr/>
          </p:nvSpPr>
          <p:spPr bwMode="auto">
            <a:xfrm>
              <a:off x="7659688" y="4819651"/>
              <a:ext cx="550862" cy="3714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en-US" altLang="zh-CN" sz="1800" dirty="0"/>
                <a:t> F197*</a:t>
              </a:r>
            </a:p>
          </p:txBody>
        </p:sp>
        <p:sp>
          <p:nvSpPr>
            <p:cNvPr id="74" name="Line 72"/>
            <p:cNvSpPr>
              <a:spLocks noChangeShapeType="1"/>
            </p:cNvSpPr>
            <p:nvPr/>
          </p:nvSpPr>
          <p:spPr bwMode="auto">
            <a:xfrm flipV="1">
              <a:off x="8070850" y="3592513"/>
              <a:ext cx="1031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Oval 24"/>
            <p:cNvSpPr>
              <a:spLocks noChangeArrowheads="1"/>
            </p:cNvSpPr>
            <p:nvPr/>
          </p:nvSpPr>
          <p:spPr bwMode="auto">
            <a:xfrm>
              <a:off x="7627938" y="3373439"/>
              <a:ext cx="438150" cy="3714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>
                  <a:ea typeface="SimSun" charset="-122"/>
                </a:rPr>
                <a:t>S25</a:t>
              </a:r>
            </a:p>
          </p:txBody>
        </p:sp>
        <p:sp>
          <p:nvSpPr>
            <p:cNvPr id="76" name="Rectangle 49"/>
            <p:cNvSpPr>
              <a:spLocks noChangeArrowheads="1"/>
            </p:cNvSpPr>
            <p:nvPr/>
          </p:nvSpPr>
          <p:spPr bwMode="auto">
            <a:xfrm>
              <a:off x="8566151" y="4819651"/>
              <a:ext cx="563563" cy="371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charset="-122"/>
                </a:rPr>
                <a:t>F201</a:t>
              </a: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7940675" y="4645026"/>
              <a:ext cx="909638" cy="111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Line 58"/>
            <p:cNvSpPr>
              <a:spLocks noChangeShapeType="1"/>
            </p:cNvSpPr>
            <p:nvPr/>
          </p:nvSpPr>
          <p:spPr bwMode="auto">
            <a:xfrm>
              <a:off x="7958138" y="4645025"/>
              <a:ext cx="0" cy="185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58"/>
            <p:cNvSpPr>
              <a:spLocks noChangeShapeType="1"/>
            </p:cNvSpPr>
            <p:nvPr/>
          </p:nvSpPr>
          <p:spPr bwMode="auto">
            <a:xfrm>
              <a:off x="8850313" y="4645025"/>
              <a:ext cx="0" cy="185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" name="Oval 9"/>
          <p:cNvSpPr>
            <a:spLocks noChangeArrowheads="1"/>
          </p:cNvSpPr>
          <p:nvPr/>
        </p:nvSpPr>
        <p:spPr bwMode="auto">
          <a:xfrm>
            <a:off x="6157119" y="4074321"/>
            <a:ext cx="549275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1800" dirty="0">
              <a:solidFill>
                <a:srgbClr val="FF0000"/>
              </a:solidFill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913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Familial Sequencing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cases, no controls</a:t>
            </a:r>
          </a:p>
          <a:p>
            <a:pPr lvl="1"/>
            <a:r>
              <a:rPr lang="en-US" dirty="0"/>
              <a:t>3,176 candidates</a:t>
            </a:r>
          </a:p>
          <a:p>
            <a:r>
              <a:rPr lang="en-US" dirty="0"/>
              <a:t>3 cases, 1 spousal control (ethnicity matched) - 1542 candidates</a:t>
            </a:r>
          </a:p>
          <a:p>
            <a:pPr lvl="1"/>
            <a:r>
              <a:rPr lang="en-US" dirty="0"/>
              <a:t>+1 spouse controls - 1121 candidates</a:t>
            </a:r>
          </a:p>
          <a:p>
            <a:pPr lvl="1"/>
            <a:r>
              <a:rPr lang="en-US" dirty="0"/>
              <a:t>+1 case - 525 candidates</a:t>
            </a:r>
          </a:p>
          <a:p>
            <a:r>
              <a:rPr lang="en-US" dirty="0"/>
              <a:t>3 cases, 1 related control - 854 candidates</a:t>
            </a:r>
          </a:p>
          <a:p>
            <a:pPr lvl="1"/>
            <a:r>
              <a:rPr lang="en-US" dirty="0"/>
              <a:t>+1 related control - 307 candidates</a:t>
            </a:r>
          </a:p>
          <a:p>
            <a:pPr lvl="1"/>
            <a:r>
              <a:rPr lang="en-US" dirty="0"/>
              <a:t>+1 case – 284 candidates</a:t>
            </a:r>
          </a:p>
          <a:p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5956300" y="4102894"/>
            <a:ext cx="6165850" cy="2676526"/>
            <a:chOff x="2182813" y="3116263"/>
            <a:chExt cx="8275637" cy="3459163"/>
          </a:xfrm>
        </p:grpSpPr>
        <p:grpSp>
          <p:nvGrpSpPr>
            <p:cNvPr id="80" name="Group 79"/>
            <p:cNvGrpSpPr/>
            <p:nvPr/>
          </p:nvGrpSpPr>
          <p:grpSpPr>
            <a:xfrm>
              <a:off x="2182813" y="3116263"/>
              <a:ext cx="8275637" cy="3459163"/>
              <a:chOff x="2182813" y="1731963"/>
              <a:chExt cx="8275637" cy="3459163"/>
            </a:xfrm>
          </p:grpSpPr>
          <p:sp>
            <p:nvSpPr>
              <p:cNvPr id="4" name="Oval 4"/>
              <p:cNvSpPr>
                <a:spLocks noChangeArrowheads="1"/>
              </p:cNvSpPr>
              <p:nvPr/>
            </p:nvSpPr>
            <p:spPr bwMode="auto">
              <a:xfrm>
                <a:off x="3344863" y="2714626"/>
                <a:ext cx="627062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F9</a:t>
                </a:r>
              </a:p>
            </p:txBody>
          </p:sp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>
                <a:off x="4221163" y="2714626"/>
                <a:ext cx="563562" cy="3714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spcAft>
                    <a:spcPts val="600"/>
                  </a:spcAft>
                  <a:buFont typeface="Arial" charset="0"/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US" altLang="zh-CN" sz="1800" b="0" dirty="0">
                    <a:latin typeface="Calibri" pitchFamily="34" charset="0"/>
                  </a:rPr>
                  <a:t>F10*</a:t>
                </a:r>
              </a:p>
            </p:txBody>
          </p:sp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>
                <a:off x="5213351" y="2714626"/>
                <a:ext cx="561975" cy="371475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F1*</a:t>
                </a:r>
              </a:p>
            </p:txBody>
          </p:sp>
          <p:sp>
            <p:nvSpPr>
              <p:cNvPr id="7" name="Line 15"/>
              <p:cNvSpPr>
                <a:spLocks noChangeShapeType="1"/>
              </p:cNvSpPr>
              <p:nvPr/>
            </p:nvSpPr>
            <p:spPr bwMode="auto">
              <a:xfrm>
                <a:off x="5775326" y="2900363"/>
                <a:ext cx="3968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20"/>
              <p:cNvSpPr>
                <a:spLocks noChangeShapeType="1"/>
              </p:cNvSpPr>
              <p:nvPr/>
            </p:nvSpPr>
            <p:spPr bwMode="auto">
              <a:xfrm>
                <a:off x="5462588" y="25288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21"/>
              <p:cNvSpPr>
                <a:spLocks noChangeShapeType="1"/>
              </p:cNvSpPr>
              <p:nvPr/>
            </p:nvSpPr>
            <p:spPr bwMode="auto">
              <a:xfrm>
                <a:off x="4533900" y="25288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Oval 22"/>
              <p:cNvSpPr>
                <a:spLocks noChangeArrowheads="1"/>
              </p:cNvSpPr>
              <p:nvPr/>
            </p:nvSpPr>
            <p:spPr bwMode="auto">
              <a:xfrm>
                <a:off x="7772400" y="2714626"/>
                <a:ext cx="438150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F13</a:t>
                </a:r>
              </a:p>
            </p:txBody>
          </p:sp>
          <p:sp>
            <p:nvSpPr>
              <p:cNvPr id="11" name="Oval 23"/>
              <p:cNvSpPr>
                <a:spLocks noChangeArrowheads="1"/>
              </p:cNvSpPr>
              <p:nvPr/>
            </p:nvSpPr>
            <p:spPr bwMode="auto">
              <a:xfrm>
                <a:off x="6831013" y="2713039"/>
                <a:ext cx="438150" cy="3714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spcAft>
                    <a:spcPts val="600"/>
                  </a:spcAft>
                  <a:buFont typeface="Arial" charset="0"/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US" altLang="zh-CN" sz="1800" b="0" dirty="0">
                    <a:latin typeface="Calibri" pitchFamily="34" charset="0"/>
                  </a:rPr>
                  <a:t>F11*</a:t>
                </a:r>
              </a:p>
            </p:txBody>
          </p:sp>
          <p:sp>
            <p:nvSpPr>
              <p:cNvPr id="12" name="Oval 24"/>
              <p:cNvSpPr>
                <a:spLocks noChangeArrowheads="1"/>
              </p:cNvSpPr>
              <p:nvPr/>
            </p:nvSpPr>
            <p:spPr bwMode="auto">
              <a:xfrm>
                <a:off x="8248650" y="2705101"/>
                <a:ext cx="438150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F14</a:t>
                </a:r>
              </a:p>
            </p:txBody>
          </p:sp>
          <p:sp>
            <p:nvSpPr>
              <p:cNvPr id="13" name="Oval 28"/>
              <p:cNvSpPr>
                <a:spLocks noChangeArrowheads="1"/>
              </p:cNvSpPr>
              <p:nvPr/>
            </p:nvSpPr>
            <p:spPr bwMode="auto">
              <a:xfrm>
                <a:off x="7324725" y="2705101"/>
                <a:ext cx="438150" cy="3714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dirty="0"/>
                  <a:t>F12*</a:t>
                </a:r>
              </a:p>
            </p:txBody>
          </p:sp>
          <p:sp>
            <p:nvSpPr>
              <p:cNvPr id="14" name="Line 38"/>
              <p:cNvSpPr>
                <a:spLocks noChangeShapeType="1"/>
              </p:cNvSpPr>
              <p:nvPr/>
            </p:nvSpPr>
            <p:spPr bwMode="auto">
              <a:xfrm flipV="1">
                <a:off x="4533900" y="2527300"/>
                <a:ext cx="3925888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42"/>
              <p:cNvSpPr>
                <a:spLocks noChangeShapeType="1"/>
              </p:cNvSpPr>
              <p:nvPr/>
            </p:nvSpPr>
            <p:spPr bwMode="auto">
              <a:xfrm flipH="1">
                <a:off x="5992814" y="2900364"/>
                <a:ext cx="3175" cy="3651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43"/>
              <p:cNvSpPr>
                <a:spLocks noChangeArrowheads="1"/>
              </p:cNvSpPr>
              <p:nvPr/>
            </p:nvSpPr>
            <p:spPr bwMode="auto">
              <a:xfrm>
                <a:off x="3459163" y="3479801"/>
                <a:ext cx="563562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F4</a:t>
                </a: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2833688" y="3479801"/>
                <a:ext cx="563562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F3</a:t>
                </a:r>
              </a:p>
            </p:txBody>
          </p:sp>
          <p:sp>
            <p:nvSpPr>
              <p:cNvPr id="18" name="Rectangle 47"/>
              <p:cNvSpPr>
                <a:spLocks noChangeArrowheads="1"/>
              </p:cNvSpPr>
              <p:nvPr/>
            </p:nvSpPr>
            <p:spPr bwMode="auto">
              <a:xfrm>
                <a:off x="4084638" y="3479801"/>
                <a:ext cx="563562" cy="371475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F2*</a:t>
                </a:r>
              </a:p>
            </p:txBody>
          </p:sp>
          <p:sp>
            <p:nvSpPr>
              <p:cNvPr id="19" name="Rectangle 49"/>
              <p:cNvSpPr>
                <a:spLocks noChangeArrowheads="1"/>
              </p:cNvSpPr>
              <p:nvPr/>
            </p:nvSpPr>
            <p:spPr bwMode="auto">
              <a:xfrm>
                <a:off x="5607051" y="3467101"/>
                <a:ext cx="563563" cy="3714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altLang="zh-CN" dirty="0"/>
                  <a:t>F16*</a:t>
                </a:r>
              </a:p>
            </p:txBody>
          </p:sp>
          <p:sp>
            <p:nvSpPr>
              <p:cNvPr id="20" name="Rectangle 51"/>
              <p:cNvSpPr>
                <a:spLocks noChangeArrowheads="1"/>
              </p:cNvSpPr>
              <p:nvPr/>
            </p:nvSpPr>
            <p:spPr bwMode="auto">
              <a:xfrm>
                <a:off x="6296026" y="3467101"/>
                <a:ext cx="561975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F15</a:t>
                </a:r>
              </a:p>
            </p:txBody>
          </p:sp>
          <p:sp>
            <p:nvSpPr>
              <p:cNvPr id="21" name="Line 53"/>
              <p:cNvSpPr>
                <a:spLocks noChangeShapeType="1"/>
              </p:cNvSpPr>
              <p:nvPr/>
            </p:nvSpPr>
            <p:spPr bwMode="auto">
              <a:xfrm>
                <a:off x="5794375" y="32813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54"/>
              <p:cNvSpPr>
                <a:spLocks noChangeShapeType="1"/>
              </p:cNvSpPr>
              <p:nvPr/>
            </p:nvSpPr>
            <p:spPr bwMode="auto">
              <a:xfrm>
                <a:off x="6670675" y="32813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55"/>
              <p:cNvSpPr>
                <a:spLocks noChangeShapeType="1"/>
              </p:cNvSpPr>
              <p:nvPr/>
            </p:nvSpPr>
            <p:spPr bwMode="auto">
              <a:xfrm>
                <a:off x="5794375" y="3281363"/>
                <a:ext cx="8763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56"/>
              <p:cNvSpPr>
                <a:spLocks noChangeShapeType="1"/>
              </p:cNvSpPr>
              <p:nvPr/>
            </p:nvSpPr>
            <p:spPr bwMode="auto">
              <a:xfrm>
                <a:off x="4335463" y="32940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57"/>
              <p:cNvSpPr>
                <a:spLocks noChangeShapeType="1"/>
              </p:cNvSpPr>
              <p:nvPr/>
            </p:nvSpPr>
            <p:spPr bwMode="auto">
              <a:xfrm>
                <a:off x="3771900" y="32940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58"/>
              <p:cNvSpPr>
                <a:spLocks noChangeShapeType="1"/>
              </p:cNvSpPr>
              <p:nvPr/>
            </p:nvSpPr>
            <p:spPr bwMode="auto">
              <a:xfrm>
                <a:off x="3146425" y="32940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59"/>
              <p:cNvSpPr>
                <a:spLocks noChangeShapeType="1"/>
              </p:cNvSpPr>
              <p:nvPr/>
            </p:nvSpPr>
            <p:spPr bwMode="auto">
              <a:xfrm>
                <a:off x="2495551" y="3292475"/>
                <a:ext cx="1839913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60"/>
              <p:cNvSpPr>
                <a:spLocks noChangeArrowheads="1"/>
              </p:cNvSpPr>
              <p:nvPr/>
            </p:nvSpPr>
            <p:spPr bwMode="auto">
              <a:xfrm>
                <a:off x="3408364" y="4473576"/>
                <a:ext cx="625475" cy="371475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F5*</a:t>
                </a:r>
              </a:p>
            </p:txBody>
          </p:sp>
          <p:sp>
            <p:nvSpPr>
              <p:cNvPr id="29" name="Oval 62"/>
              <p:cNvSpPr>
                <a:spLocks noChangeArrowheads="1"/>
              </p:cNvSpPr>
              <p:nvPr/>
            </p:nvSpPr>
            <p:spPr bwMode="auto">
              <a:xfrm>
                <a:off x="4159251" y="4473576"/>
                <a:ext cx="625475" cy="371475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F6*</a:t>
                </a:r>
              </a:p>
            </p:txBody>
          </p:sp>
          <p:sp>
            <p:nvSpPr>
              <p:cNvPr id="30" name="Oval 64"/>
              <p:cNvSpPr>
                <a:spLocks noChangeArrowheads="1"/>
              </p:cNvSpPr>
              <p:nvPr/>
            </p:nvSpPr>
            <p:spPr bwMode="auto">
              <a:xfrm>
                <a:off x="4910139" y="4473576"/>
                <a:ext cx="625475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F7*</a:t>
                </a:r>
              </a:p>
            </p:txBody>
          </p:sp>
          <p:sp>
            <p:nvSpPr>
              <p:cNvPr id="31" name="Oval 66"/>
              <p:cNvSpPr>
                <a:spLocks noChangeArrowheads="1"/>
              </p:cNvSpPr>
              <p:nvPr/>
            </p:nvSpPr>
            <p:spPr bwMode="auto">
              <a:xfrm>
                <a:off x="5661026" y="4473576"/>
                <a:ext cx="625475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F8</a:t>
                </a:r>
              </a:p>
            </p:txBody>
          </p:sp>
          <p:sp>
            <p:nvSpPr>
              <p:cNvPr id="32" name="Oval 70"/>
              <p:cNvSpPr>
                <a:spLocks noChangeArrowheads="1"/>
              </p:cNvSpPr>
              <p:nvPr/>
            </p:nvSpPr>
            <p:spPr bwMode="auto">
              <a:xfrm>
                <a:off x="4821239" y="3470276"/>
                <a:ext cx="625475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F2-2</a:t>
                </a:r>
              </a:p>
            </p:txBody>
          </p:sp>
          <p:sp>
            <p:nvSpPr>
              <p:cNvPr id="33" name="Line 72"/>
              <p:cNvSpPr>
                <a:spLocks noChangeShapeType="1"/>
              </p:cNvSpPr>
              <p:nvPr/>
            </p:nvSpPr>
            <p:spPr bwMode="auto">
              <a:xfrm flipV="1">
                <a:off x="4648201" y="3662363"/>
                <a:ext cx="1952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75"/>
              <p:cNvSpPr>
                <a:spLocks noChangeShapeType="1"/>
              </p:cNvSpPr>
              <p:nvPr/>
            </p:nvSpPr>
            <p:spPr bwMode="auto">
              <a:xfrm>
                <a:off x="4746625" y="3714750"/>
                <a:ext cx="0" cy="6350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77"/>
              <p:cNvSpPr>
                <a:spLocks noChangeShapeType="1"/>
              </p:cNvSpPr>
              <p:nvPr/>
            </p:nvSpPr>
            <p:spPr bwMode="auto">
              <a:xfrm>
                <a:off x="3721100" y="4349751"/>
                <a:ext cx="0" cy="1238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78"/>
              <p:cNvSpPr>
                <a:spLocks noChangeShapeType="1"/>
              </p:cNvSpPr>
              <p:nvPr/>
            </p:nvSpPr>
            <p:spPr bwMode="auto">
              <a:xfrm>
                <a:off x="4471988" y="4349751"/>
                <a:ext cx="0" cy="1238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79"/>
              <p:cNvSpPr>
                <a:spLocks noChangeShapeType="1"/>
              </p:cNvSpPr>
              <p:nvPr/>
            </p:nvSpPr>
            <p:spPr bwMode="auto">
              <a:xfrm>
                <a:off x="5222875" y="4349751"/>
                <a:ext cx="0" cy="1238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81"/>
              <p:cNvSpPr>
                <a:spLocks noChangeShapeType="1"/>
              </p:cNvSpPr>
              <p:nvPr/>
            </p:nvSpPr>
            <p:spPr bwMode="auto">
              <a:xfrm>
                <a:off x="5973763" y="4349751"/>
                <a:ext cx="0" cy="1238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2"/>
              <p:cNvSpPr>
                <a:spLocks noChangeShapeType="1"/>
              </p:cNvSpPr>
              <p:nvPr/>
            </p:nvSpPr>
            <p:spPr bwMode="auto">
              <a:xfrm>
                <a:off x="3721101" y="4349750"/>
                <a:ext cx="22526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0"/>
              <p:cNvSpPr>
                <a:spLocks noChangeShapeType="1"/>
              </p:cNvSpPr>
              <p:nvPr/>
            </p:nvSpPr>
            <p:spPr bwMode="auto">
              <a:xfrm>
                <a:off x="7050088" y="2530475"/>
                <a:ext cx="0" cy="1857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20"/>
              <p:cNvSpPr>
                <a:spLocks noChangeShapeType="1"/>
              </p:cNvSpPr>
              <p:nvPr/>
            </p:nvSpPr>
            <p:spPr bwMode="auto">
              <a:xfrm>
                <a:off x="7550150" y="2524125"/>
                <a:ext cx="0" cy="1857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20"/>
              <p:cNvSpPr>
                <a:spLocks noChangeShapeType="1"/>
              </p:cNvSpPr>
              <p:nvPr/>
            </p:nvSpPr>
            <p:spPr bwMode="auto">
              <a:xfrm>
                <a:off x="8008938" y="2533650"/>
                <a:ext cx="0" cy="1857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8456613" y="25193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15"/>
              <p:cNvSpPr>
                <a:spLocks noChangeShapeType="1"/>
              </p:cNvSpPr>
              <p:nvPr/>
            </p:nvSpPr>
            <p:spPr bwMode="auto">
              <a:xfrm>
                <a:off x="3965576" y="2913063"/>
                <a:ext cx="2635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45" name="Straight Connector 44"/>
              <p:cNvCxnSpPr/>
              <p:nvPr/>
            </p:nvCxnSpPr>
            <p:spPr bwMode="auto">
              <a:xfrm rot="5400000">
                <a:off x="3924300" y="3090863"/>
                <a:ext cx="381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9"/>
              <p:cNvSpPr>
                <a:spLocks noChangeArrowheads="1"/>
              </p:cNvSpPr>
              <p:nvPr/>
            </p:nvSpPr>
            <p:spPr bwMode="auto">
              <a:xfrm>
                <a:off x="6400801" y="1828801"/>
                <a:ext cx="549275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1800">
                  <a:ea typeface="SimSun" charset="-122"/>
                </a:endParaRPr>
              </a:p>
            </p:txBody>
          </p:sp>
          <p:sp>
            <p:nvSpPr>
              <p:cNvPr id="47" name="Rectangle 51"/>
              <p:cNvSpPr>
                <a:spLocks noChangeArrowheads="1"/>
              </p:cNvSpPr>
              <p:nvPr/>
            </p:nvSpPr>
            <p:spPr bwMode="auto">
              <a:xfrm>
                <a:off x="5257801" y="1828801"/>
                <a:ext cx="561975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1800">
                  <a:ea typeface="SimSun" charset="-122"/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 bwMode="auto">
              <a:xfrm>
                <a:off x="5819776" y="2014538"/>
                <a:ext cx="58102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auto">
              <a:xfrm flipV="1">
                <a:off x="6348414" y="1731963"/>
                <a:ext cx="752475" cy="55721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auto">
              <a:xfrm flipV="1">
                <a:off x="5170488" y="1736726"/>
                <a:ext cx="754062" cy="55721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auto">
              <a:xfrm rot="5400000">
                <a:off x="5816600" y="2265363"/>
                <a:ext cx="533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45"/>
              <p:cNvSpPr>
                <a:spLocks noChangeArrowheads="1"/>
              </p:cNvSpPr>
              <p:nvPr/>
            </p:nvSpPr>
            <p:spPr bwMode="auto">
              <a:xfrm>
                <a:off x="2182813" y="3479801"/>
                <a:ext cx="563562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F49</a:t>
                </a:r>
              </a:p>
            </p:txBody>
          </p:sp>
          <p:sp>
            <p:nvSpPr>
              <p:cNvPr id="53" name="Line 58"/>
              <p:cNvSpPr>
                <a:spLocks noChangeShapeType="1"/>
              </p:cNvSpPr>
              <p:nvPr/>
            </p:nvSpPr>
            <p:spPr bwMode="auto">
              <a:xfrm>
                <a:off x="2495550" y="32940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>
                <a:off x="7239000" y="3822700"/>
                <a:ext cx="57943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49"/>
              <p:cNvSpPr>
                <a:spLocks noChangeArrowheads="1"/>
              </p:cNvSpPr>
              <p:nvPr/>
            </p:nvSpPr>
            <p:spPr bwMode="auto">
              <a:xfrm>
                <a:off x="7537451" y="3987801"/>
                <a:ext cx="563563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F191</a:t>
                </a:r>
              </a:p>
            </p:txBody>
          </p:sp>
          <p:sp>
            <p:nvSpPr>
              <p:cNvPr id="56" name="Line 54"/>
              <p:cNvSpPr>
                <a:spLocks noChangeShapeType="1"/>
              </p:cNvSpPr>
              <p:nvPr/>
            </p:nvSpPr>
            <p:spPr bwMode="auto">
              <a:xfrm>
                <a:off x="7818438" y="3816351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Oval 24"/>
              <p:cNvSpPr>
                <a:spLocks noChangeArrowheads="1"/>
              </p:cNvSpPr>
              <p:nvPr/>
            </p:nvSpPr>
            <p:spPr bwMode="auto">
              <a:xfrm>
                <a:off x="7029450" y="3994151"/>
                <a:ext cx="438150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F190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7239000" y="3822701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42"/>
              <p:cNvSpPr>
                <a:spLocks noChangeShapeType="1"/>
              </p:cNvSpPr>
              <p:nvPr/>
            </p:nvSpPr>
            <p:spPr bwMode="auto">
              <a:xfrm>
                <a:off x="8461376" y="3084514"/>
                <a:ext cx="9525" cy="1682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42"/>
              <p:cNvSpPr>
                <a:spLocks noChangeShapeType="1"/>
              </p:cNvSpPr>
              <p:nvPr/>
            </p:nvSpPr>
            <p:spPr bwMode="auto">
              <a:xfrm>
                <a:off x="7551738" y="3076576"/>
                <a:ext cx="4762" cy="7413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49"/>
              <p:cNvSpPr>
                <a:spLocks noChangeArrowheads="1"/>
              </p:cNvSpPr>
              <p:nvPr/>
            </p:nvSpPr>
            <p:spPr bwMode="auto">
              <a:xfrm>
                <a:off x="8169276" y="3432176"/>
                <a:ext cx="563563" cy="3714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  <a:defRPr/>
                </a:pPr>
                <a:r>
                  <a:rPr lang="en-US" altLang="zh-CN" sz="1800" dirty="0"/>
                  <a:t>F183*</a:t>
                </a:r>
              </a:p>
            </p:txBody>
          </p:sp>
          <p:sp>
            <p:nvSpPr>
              <p:cNvPr id="62" name="Rectangle 49"/>
              <p:cNvSpPr>
                <a:spLocks noChangeArrowheads="1"/>
              </p:cNvSpPr>
              <p:nvPr/>
            </p:nvSpPr>
            <p:spPr bwMode="auto">
              <a:xfrm>
                <a:off x="9259888" y="3416301"/>
                <a:ext cx="563562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F185</a:t>
                </a:r>
              </a:p>
            </p:txBody>
          </p:sp>
          <p:sp>
            <p:nvSpPr>
              <p:cNvPr id="63" name="Oval 24"/>
              <p:cNvSpPr>
                <a:spLocks noChangeArrowheads="1"/>
              </p:cNvSpPr>
              <p:nvPr/>
            </p:nvSpPr>
            <p:spPr bwMode="auto">
              <a:xfrm>
                <a:off x="8758238" y="3424239"/>
                <a:ext cx="438150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F184</a:t>
                </a:r>
              </a:p>
            </p:txBody>
          </p:sp>
          <p:sp>
            <p:nvSpPr>
              <p:cNvPr id="64" name="Oval 24"/>
              <p:cNvSpPr>
                <a:spLocks noChangeArrowheads="1"/>
              </p:cNvSpPr>
              <p:nvPr/>
            </p:nvSpPr>
            <p:spPr bwMode="auto">
              <a:xfrm>
                <a:off x="9948863" y="3424239"/>
                <a:ext cx="438150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F187</a:t>
                </a:r>
              </a:p>
            </p:txBody>
          </p:sp>
          <p:sp>
            <p:nvSpPr>
              <p:cNvPr id="65" name="Rectangle 49"/>
              <p:cNvSpPr>
                <a:spLocks noChangeArrowheads="1"/>
              </p:cNvSpPr>
              <p:nvPr/>
            </p:nvSpPr>
            <p:spPr bwMode="auto">
              <a:xfrm>
                <a:off x="9894888" y="4491039"/>
                <a:ext cx="563562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F186</a:t>
                </a:r>
              </a:p>
            </p:txBody>
          </p:sp>
          <p:sp>
            <p:nvSpPr>
              <p:cNvPr id="66" name="Line 59"/>
              <p:cNvSpPr>
                <a:spLocks noChangeShapeType="1"/>
              </p:cNvSpPr>
              <p:nvPr/>
            </p:nvSpPr>
            <p:spPr bwMode="auto">
              <a:xfrm>
                <a:off x="8335963" y="3249614"/>
                <a:ext cx="1839912" cy="15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58"/>
              <p:cNvSpPr>
                <a:spLocks noChangeShapeType="1"/>
              </p:cNvSpPr>
              <p:nvPr/>
            </p:nvSpPr>
            <p:spPr bwMode="auto">
              <a:xfrm>
                <a:off x="8335963" y="32527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58"/>
              <p:cNvSpPr>
                <a:spLocks noChangeShapeType="1"/>
              </p:cNvSpPr>
              <p:nvPr/>
            </p:nvSpPr>
            <p:spPr bwMode="auto">
              <a:xfrm>
                <a:off x="8950325" y="32527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58"/>
              <p:cNvSpPr>
                <a:spLocks noChangeShapeType="1"/>
              </p:cNvSpPr>
              <p:nvPr/>
            </p:nvSpPr>
            <p:spPr bwMode="auto">
              <a:xfrm>
                <a:off x="9525000" y="32527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58"/>
              <p:cNvSpPr>
                <a:spLocks noChangeShapeType="1"/>
              </p:cNvSpPr>
              <p:nvPr/>
            </p:nvSpPr>
            <p:spPr bwMode="auto">
              <a:xfrm>
                <a:off x="10167938" y="32527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42"/>
              <p:cNvSpPr>
                <a:spLocks noChangeShapeType="1"/>
              </p:cNvSpPr>
              <p:nvPr/>
            </p:nvSpPr>
            <p:spPr bwMode="auto">
              <a:xfrm flipH="1">
                <a:off x="10179050" y="3806826"/>
                <a:ext cx="0" cy="695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>
                <a:off x="8451851" y="3803651"/>
                <a:ext cx="3175" cy="8413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24"/>
              <p:cNvSpPr>
                <a:spLocks noChangeArrowheads="1"/>
              </p:cNvSpPr>
              <p:nvPr/>
            </p:nvSpPr>
            <p:spPr bwMode="auto">
              <a:xfrm>
                <a:off x="7659688" y="4819651"/>
                <a:ext cx="550862" cy="3714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  <a:defRPr/>
                </a:pPr>
                <a:r>
                  <a:rPr lang="en-US" altLang="zh-CN" sz="1800" dirty="0"/>
                  <a:t> F197*</a:t>
                </a:r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 flipV="1">
                <a:off x="8070850" y="3592513"/>
                <a:ext cx="1031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Oval 24"/>
              <p:cNvSpPr>
                <a:spLocks noChangeArrowheads="1"/>
              </p:cNvSpPr>
              <p:nvPr/>
            </p:nvSpPr>
            <p:spPr bwMode="auto">
              <a:xfrm>
                <a:off x="7627938" y="3373439"/>
                <a:ext cx="438150" cy="37147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600" b="1">
                    <a:ea typeface="SimSun" charset="-122"/>
                  </a:rPr>
                  <a:t>S25</a:t>
                </a:r>
              </a:p>
            </p:txBody>
          </p:sp>
          <p:sp>
            <p:nvSpPr>
              <p:cNvPr id="76" name="Rectangle 49"/>
              <p:cNvSpPr>
                <a:spLocks noChangeArrowheads="1"/>
              </p:cNvSpPr>
              <p:nvPr/>
            </p:nvSpPr>
            <p:spPr bwMode="auto">
              <a:xfrm>
                <a:off x="8566151" y="4819651"/>
                <a:ext cx="563563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F201</a:t>
                </a: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7940675" y="4645026"/>
                <a:ext cx="909638" cy="111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Line 58"/>
              <p:cNvSpPr>
                <a:spLocks noChangeShapeType="1"/>
              </p:cNvSpPr>
              <p:nvPr/>
            </p:nvSpPr>
            <p:spPr bwMode="auto">
              <a:xfrm>
                <a:off x="7958138" y="4645025"/>
                <a:ext cx="0" cy="1857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58"/>
              <p:cNvSpPr>
                <a:spLocks noChangeShapeType="1"/>
              </p:cNvSpPr>
              <p:nvPr/>
            </p:nvSpPr>
            <p:spPr bwMode="auto">
              <a:xfrm>
                <a:off x="8850313" y="4645025"/>
                <a:ext cx="0" cy="1857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" name="Oval 9"/>
            <p:cNvSpPr>
              <a:spLocks noChangeArrowheads="1"/>
            </p:cNvSpPr>
            <p:nvPr/>
          </p:nvSpPr>
          <p:spPr bwMode="auto">
            <a:xfrm>
              <a:off x="6157119" y="4074321"/>
              <a:ext cx="549275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800" dirty="0">
                <a:solidFill>
                  <a:srgbClr val="FF0000"/>
                </a:solidFill>
                <a:ea typeface="SimSun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855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Familial Sequencing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cases, no controls</a:t>
            </a:r>
          </a:p>
          <a:p>
            <a:pPr lvl="1"/>
            <a:r>
              <a:rPr lang="en-US" dirty="0"/>
              <a:t>3,176 candidates</a:t>
            </a:r>
          </a:p>
          <a:p>
            <a:r>
              <a:rPr lang="en-US" dirty="0"/>
              <a:t>3 cases, 1 spousal control (ethnicity matched) - 1542 candidates</a:t>
            </a:r>
          </a:p>
          <a:p>
            <a:pPr lvl="1"/>
            <a:r>
              <a:rPr lang="en-US" dirty="0"/>
              <a:t>+1 spouse controls - 1121 candidates</a:t>
            </a:r>
          </a:p>
          <a:p>
            <a:pPr lvl="1"/>
            <a:r>
              <a:rPr lang="en-US" dirty="0"/>
              <a:t>+1 case - 525 candidates</a:t>
            </a:r>
          </a:p>
          <a:p>
            <a:r>
              <a:rPr lang="en-US" dirty="0"/>
              <a:t>3 cases, 1 related control - 854 candidates</a:t>
            </a:r>
          </a:p>
          <a:p>
            <a:pPr lvl="1"/>
            <a:r>
              <a:rPr lang="en-US" dirty="0"/>
              <a:t>+1 related control - 307 candidates</a:t>
            </a:r>
          </a:p>
          <a:p>
            <a:pPr lvl="1"/>
            <a:r>
              <a:rPr lang="en-US" dirty="0"/>
              <a:t>+1 case – 284 candidates</a:t>
            </a:r>
          </a:p>
          <a:p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5956300" y="4102894"/>
            <a:ext cx="6165850" cy="2676526"/>
            <a:chOff x="2182813" y="3116263"/>
            <a:chExt cx="8275637" cy="3459163"/>
          </a:xfrm>
        </p:grpSpPr>
        <p:grpSp>
          <p:nvGrpSpPr>
            <p:cNvPr id="80" name="Group 79"/>
            <p:cNvGrpSpPr/>
            <p:nvPr/>
          </p:nvGrpSpPr>
          <p:grpSpPr>
            <a:xfrm>
              <a:off x="2182813" y="3116263"/>
              <a:ext cx="8275637" cy="3459163"/>
              <a:chOff x="2182813" y="1731963"/>
              <a:chExt cx="8275637" cy="3459163"/>
            </a:xfrm>
          </p:grpSpPr>
          <p:sp>
            <p:nvSpPr>
              <p:cNvPr id="4" name="Oval 4"/>
              <p:cNvSpPr>
                <a:spLocks noChangeArrowheads="1"/>
              </p:cNvSpPr>
              <p:nvPr/>
            </p:nvSpPr>
            <p:spPr bwMode="auto">
              <a:xfrm>
                <a:off x="3344863" y="2714626"/>
                <a:ext cx="627062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F9</a:t>
                </a:r>
              </a:p>
            </p:txBody>
          </p:sp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>
                <a:off x="4221163" y="2714626"/>
                <a:ext cx="563562" cy="3714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spcAft>
                    <a:spcPts val="600"/>
                  </a:spcAft>
                  <a:buFont typeface="Arial" charset="0"/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US" altLang="zh-CN" sz="1800" b="0" dirty="0">
                    <a:latin typeface="Calibri" pitchFamily="34" charset="0"/>
                  </a:rPr>
                  <a:t>F10*</a:t>
                </a:r>
              </a:p>
            </p:txBody>
          </p:sp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>
                <a:off x="5213351" y="2714626"/>
                <a:ext cx="561975" cy="371475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F1*</a:t>
                </a:r>
              </a:p>
            </p:txBody>
          </p:sp>
          <p:sp>
            <p:nvSpPr>
              <p:cNvPr id="7" name="Line 15"/>
              <p:cNvSpPr>
                <a:spLocks noChangeShapeType="1"/>
              </p:cNvSpPr>
              <p:nvPr/>
            </p:nvSpPr>
            <p:spPr bwMode="auto">
              <a:xfrm>
                <a:off x="5775326" y="2900363"/>
                <a:ext cx="3968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20"/>
              <p:cNvSpPr>
                <a:spLocks noChangeShapeType="1"/>
              </p:cNvSpPr>
              <p:nvPr/>
            </p:nvSpPr>
            <p:spPr bwMode="auto">
              <a:xfrm>
                <a:off x="5462588" y="25288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21"/>
              <p:cNvSpPr>
                <a:spLocks noChangeShapeType="1"/>
              </p:cNvSpPr>
              <p:nvPr/>
            </p:nvSpPr>
            <p:spPr bwMode="auto">
              <a:xfrm>
                <a:off x="4533900" y="25288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Oval 22"/>
              <p:cNvSpPr>
                <a:spLocks noChangeArrowheads="1"/>
              </p:cNvSpPr>
              <p:nvPr/>
            </p:nvSpPr>
            <p:spPr bwMode="auto">
              <a:xfrm>
                <a:off x="7772400" y="2714626"/>
                <a:ext cx="438150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F13</a:t>
                </a:r>
              </a:p>
            </p:txBody>
          </p:sp>
          <p:sp>
            <p:nvSpPr>
              <p:cNvPr id="11" name="Oval 23"/>
              <p:cNvSpPr>
                <a:spLocks noChangeArrowheads="1"/>
              </p:cNvSpPr>
              <p:nvPr/>
            </p:nvSpPr>
            <p:spPr bwMode="auto">
              <a:xfrm>
                <a:off x="6831013" y="2713039"/>
                <a:ext cx="438150" cy="3714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spcAft>
                    <a:spcPts val="600"/>
                  </a:spcAft>
                  <a:buFont typeface="Arial" charset="0"/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lang="en-US" altLang="zh-CN" sz="1800" b="0" dirty="0">
                    <a:latin typeface="Calibri" pitchFamily="34" charset="0"/>
                  </a:rPr>
                  <a:t>F11*</a:t>
                </a:r>
              </a:p>
            </p:txBody>
          </p:sp>
          <p:sp>
            <p:nvSpPr>
              <p:cNvPr id="12" name="Oval 24"/>
              <p:cNvSpPr>
                <a:spLocks noChangeArrowheads="1"/>
              </p:cNvSpPr>
              <p:nvPr/>
            </p:nvSpPr>
            <p:spPr bwMode="auto">
              <a:xfrm>
                <a:off x="8248650" y="2705101"/>
                <a:ext cx="438150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F14</a:t>
                </a:r>
              </a:p>
            </p:txBody>
          </p:sp>
          <p:sp>
            <p:nvSpPr>
              <p:cNvPr id="13" name="Oval 28"/>
              <p:cNvSpPr>
                <a:spLocks noChangeArrowheads="1"/>
              </p:cNvSpPr>
              <p:nvPr/>
            </p:nvSpPr>
            <p:spPr bwMode="auto">
              <a:xfrm>
                <a:off x="7324725" y="2705101"/>
                <a:ext cx="438150" cy="3714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CN" dirty="0"/>
                  <a:t>F12*</a:t>
                </a:r>
              </a:p>
            </p:txBody>
          </p:sp>
          <p:sp>
            <p:nvSpPr>
              <p:cNvPr id="14" name="Line 38"/>
              <p:cNvSpPr>
                <a:spLocks noChangeShapeType="1"/>
              </p:cNvSpPr>
              <p:nvPr/>
            </p:nvSpPr>
            <p:spPr bwMode="auto">
              <a:xfrm flipV="1">
                <a:off x="4533900" y="2527300"/>
                <a:ext cx="3925888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42"/>
              <p:cNvSpPr>
                <a:spLocks noChangeShapeType="1"/>
              </p:cNvSpPr>
              <p:nvPr/>
            </p:nvSpPr>
            <p:spPr bwMode="auto">
              <a:xfrm flipH="1">
                <a:off x="5992814" y="2900364"/>
                <a:ext cx="3175" cy="3651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43"/>
              <p:cNvSpPr>
                <a:spLocks noChangeArrowheads="1"/>
              </p:cNvSpPr>
              <p:nvPr/>
            </p:nvSpPr>
            <p:spPr bwMode="auto">
              <a:xfrm>
                <a:off x="3459163" y="3479801"/>
                <a:ext cx="563562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F4</a:t>
                </a: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2833688" y="3479801"/>
                <a:ext cx="563562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F3</a:t>
                </a:r>
              </a:p>
            </p:txBody>
          </p:sp>
          <p:sp>
            <p:nvSpPr>
              <p:cNvPr id="18" name="Rectangle 47"/>
              <p:cNvSpPr>
                <a:spLocks noChangeArrowheads="1"/>
              </p:cNvSpPr>
              <p:nvPr/>
            </p:nvSpPr>
            <p:spPr bwMode="auto">
              <a:xfrm>
                <a:off x="4084638" y="3479801"/>
                <a:ext cx="563562" cy="371475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F2*</a:t>
                </a:r>
              </a:p>
            </p:txBody>
          </p:sp>
          <p:sp>
            <p:nvSpPr>
              <p:cNvPr id="19" name="Rectangle 49"/>
              <p:cNvSpPr>
                <a:spLocks noChangeArrowheads="1"/>
              </p:cNvSpPr>
              <p:nvPr/>
            </p:nvSpPr>
            <p:spPr bwMode="auto">
              <a:xfrm>
                <a:off x="5607051" y="3467101"/>
                <a:ext cx="563563" cy="3714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altLang="zh-CN" dirty="0"/>
                  <a:t>F16*</a:t>
                </a:r>
              </a:p>
            </p:txBody>
          </p:sp>
          <p:sp>
            <p:nvSpPr>
              <p:cNvPr id="20" name="Rectangle 51"/>
              <p:cNvSpPr>
                <a:spLocks noChangeArrowheads="1"/>
              </p:cNvSpPr>
              <p:nvPr/>
            </p:nvSpPr>
            <p:spPr bwMode="auto">
              <a:xfrm>
                <a:off x="6296026" y="3467101"/>
                <a:ext cx="561975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dirty="0">
                    <a:ea typeface="SimSun" charset="-122"/>
                  </a:rPr>
                  <a:t>F15</a:t>
                </a:r>
              </a:p>
            </p:txBody>
          </p:sp>
          <p:sp>
            <p:nvSpPr>
              <p:cNvPr id="21" name="Line 53"/>
              <p:cNvSpPr>
                <a:spLocks noChangeShapeType="1"/>
              </p:cNvSpPr>
              <p:nvPr/>
            </p:nvSpPr>
            <p:spPr bwMode="auto">
              <a:xfrm>
                <a:off x="5794375" y="32813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54"/>
              <p:cNvSpPr>
                <a:spLocks noChangeShapeType="1"/>
              </p:cNvSpPr>
              <p:nvPr/>
            </p:nvSpPr>
            <p:spPr bwMode="auto">
              <a:xfrm>
                <a:off x="6670675" y="32813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55"/>
              <p:cNvSpPr>
                <a:spLocks noChangeShapeType="1"/>
              </p:cNvSpPr>
              <p:nvPr/>
            </p:nvSpPr>
            <p:spPr bwMode="auto">
              <a:xfrm>
                <a:off x="5794375" y="3281363"/>
                <a:ext cx="8763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56"/>
              <p:cNvSpPr>
                <a:spLocks noChangeShapeType="1"/>
              </p:cNvSpPr>
              <p:nvPr/>
            </p:nvSpPr>
            <p:spPr bwMode="auto">
              <a:xfrm>
                <a:off x="4335463" y="32940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57"/>
              <p:cNvSpPr>
                <a:spLocks noChangeShapeType="1"/>
              </p:cNvSpPr>
              <p:nvPr/>
            </p:nvSpPr>
            <p:spPr bwMode="auto">
              <a:xfrm>
                <a:off x="3771900" y="32940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58"/>
              <p:cNvSpPr>
                <a:spLocks noChangeShapeType="1"/>
              </p:cNvSpPr>
              <p:nvPr/>
            </p:nvSpPr>
            <p:spPr bwMode="auto">
              <a:xfrm>
                <a:off x="3146425" y="32940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59"/>
              <p:cNvSpPr>
                <a:spLocks noChangeShapeType="1"/>
              </p:cNvSpPr>
              <p:nvPr/>
            </p:nvSpPr>
            <p:spPr bwMode="auto">
              <a:xfrm>
                <a:off x="2495551" y="3292475"/>
                <a:ext cx="1839913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60"/>
              <p:cNvSpPr>
                <a:spLocks noChangeArrowheads="1"/>
              </p:cNvSpPr>
              <p:nvPr/>
            </p:nvSpPr>
            <p:spPr bwMode="auto">
              <a:xfrm>
                <a:off x="3408364" y="4473576"/>
                <a:ext cx="625475" cy="371475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F5*</a:t>
                </a:r>
              </a:p>
            </p:txBody>
          </p:sp>
          <p:sp>
            <p:nvSpPr>
              <p:cNvPr id="29" name="Oval 62"/>
              <p:cNvSpPr>
                <a:spLocks noChangeArrowheads="1"/>
              </p:cNvSpPr>
              <p:nvPr/>
            </p:nvSpPr>
            <p:spPr bwMode="auto">
              <a:xfrm>
                <a:off x="4159251" y="4473576"/>
                <a:ext cx="625475" cy="371475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F6*</a:t>
                </a:r>
              </a:p>
            </p:txBody>
          </p:sp>
          <p:sp>
            <p:nvSpPr>
              <p:cNvPr id="30" name="Oval 64"/>
              <p:cNvSpPr>
                <a:spLocks noChangeArrowheads="1"/>
              </p:cNvSpPr>
              <p:nvPr/>
            </p:nvSpPr>
            <p:spPr bwMode="auto">
              <a:xfrm>
                <a:off x="4910139" y="4473576"/>
                <a:ext cx="625475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F7*</a:t>
                </a:r>
              </a:p>
            </p:txBody>
          </p:sp>
          <p:sp>
            <p:nvSpPr>
              <p:cNvPr id="31" name="Oval 66"/>
              <p:cNvSpPr>
                <a:spLocks noChangeArrowheads="1"/>
              </p:cNvSpPr>
              <p:nvPr/>
            </p:nvSpPr>
            <p:spPr bwMode="auto">
              <a:xfrm>
                <a:off x="5661026" y="4473576"/>
                <a:ext cx="625475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F8</a:t>
                </a:r>
              </a:p>
            </p:txBody>
          </p:sp>
          <p:sp>
            <p:nvSpPr>
              <p:cNvPr id="32" name="Oval 70"/>
              <p:cNvSpPr>
                <a:spLocks noChangeArrowheads="1"/>
              </p:cNvSpPr>
              <p:nvPr/>
            </p:nvSpPr>
            <p:spPr bwMode="auto">
              <a:xfrm>
                <a:off x="4821239" y="3470276"/>
                <a:ext cx="625475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F2-2</a:t>
                </a:r>
              </a:p>
            </p:txBody>
          </p:sp>
          <p:sp>
            <p:nvSpPr>
              <p:cNvPr id="33" name="Line 72"/>
              <p:cNvSpPr>
                <a:spLocks noChangeShapeType="1"/>
              </p:cNvSpPr>
              <p:nvPr/>
            </p:nvSpPr>
            <p:spPr bwMode="auto">
              <a:xfrm flipV="1">
                <a:off x="4648201" y="3662363"/>
                <a:ext cx="1952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75"/>
              <p:cNvSpPr>
                <a:spLocks noChangeShapeType="1"/>
              </p:cNvSpPr>
              <p:nvPr/>
            </p:nvSpPr>
            <p:spPr bwMode="auto">
              <a:xfrm>
                <a:off x="4746625" y="3714750"/>
                <a:ext cx="0" cy="6350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77"/>
              <p:cNvSpPr>
                <a:spLocks noChangeShapeType="1"/>
              </p:cNvSpPr>
              <p:nvPr/>
            </p:nvSpPr>
            <p:spPr bwMode="auto">
              <a:xfrm>
                <a:off x="3721100" y="4349751"/>
                <a:ext cx="0" cy="1238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78"/>
              <p:cNvSpPr>
                <a:spLocks noChangeShapeType="1"/>
              </p:cNvSpPr>
              <p:nvPr/>
            </p:nvSpPr>
            <p:spPr bwMode="auto">
              <a:xfrm>
                <a:off x="4471988" y="4349751"/>
                <a:ext cx="0" cy="1238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79"/>
              <p:cNvSpPr>
                <a:spLocks noChangeShapeType="1"/>
              </p:cNvSpPr>
              <p:nvPr/>
            </p:nvSpPr>
            <p:spPr bwMode="auto">
              <a:xfrm>
                <a:off x="5222875" y="4349751"/>
                <a:ext cx="0" cy="1238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81"/>
              <p:cNvSpPr>
                <a:spLocks noChangeShapeType="1"/>
              </p:cNvSpPr>
              <p:nvPr/>
            </p:nvSpPr>
            <p:spPr bwMode="auto">
              <a:xfrm>
                <a:off x="5973763" y="4349751"/>
                <a:ext cx="0" cy="1238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2"/>
              <p:cNvSpPr>
                <a:spLocks noChangeShapeType="1"/>
              </p:cNvSpPr>
              <p:nvPr/>
            </p:nvSpPr>
            <p:spPr bwMode="auto">
              <a:xfrm>
                <a:off x="3721101" y="4349750"/>
                <a:ext cx="22526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0"/>
              <p:cNvSpPr>
                <a:spLocks noChangeShapeType="1"/>
              </p:cNvSpPr>
              <p:nvPr/>
            </p:nvSpPr>
            <p:spPr bwMode="auto">
              <a:xfrm>
                <a:off x="7050088" y="2530475"/>
                <a:ext cx="0" cy="1857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20"/>
              <p:cNvSpPr>
                <a:spLocks noChangeShapeType="1"/>
              </p:cNvSpPr>
              <p:nvPr/>
            </p:nvSpPr>
            <p:spPr bwMode="auto">
              <a:xfrm>
                <a:off x="7550150" y="2524125"/>
                <a:ext cx="0" cy="1857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20"/>
              <p:cNvSpPr>
                <a:spLocks noChangeShapeType="1"/>
              </p:cNvSpPr>
              <p:nvPr/>
            </p:nvSpPr>
            <p:spPr bwMode="auto">
              <a:xfrm>
                <a:off x="8008938" y="2533650"/>
                <a:ext cx="0" cy="1857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8456613" y="25193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15"/>
              <p:cNvSpPr>
                <a:spLocks noChangeShapeType="1"/>
              </p:cNvSpPr>
              <p:nvPr/>
            </p:nvSpPr>
            <p:spPr bwMode="auto">
              <a:xfrm>
                <a:off x="3965576" y="2913063"/>
                <a:ext cx="2635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45" name="Straight Connector 44"/>
              <p:cNvCxnSpPr/>
              <p:nvPr/>
            </p:nvCxnSpPr>
            <p:spPr bwMode="auto">
              <a:xfrm rot="5400000">
                <a:off x="3924300" y="3090863"/>
                <a:ext cx="381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9"/>
              <p:cNvSpPr>
                <a:spLocks noChangeArrowheads="1"/>
              </p:cNvSpPr>
              <p:nvPr/>
            </p:nvSpPr>
            <p:spPr bwMode="auto">
              <a:xfrm>
                <a:off x="6400801" y="1828801"/>
                <a:ext cx="549275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1800">
                  <a:ea typeface="SimSun" charset="-122"/>
                </a:endParaRPr>
              </a:p>
            </p:txBody>
          </p:sp>
          <p:sp>
            <p:nvSpPr>
              <p:cNvPr id="47" name="Rectangle 51"/>
              <p:cNvSpPr>
                <a:spLocks noChangeArrowheads="1"/>
              </p:cNvSpPr>
              <p:nvPr/>
            </p:nvSpPr>
            <p:spPr bwMode="auto">
              <a:xfrm>
                <a:off x="5257801" y="1828801"/>
                <a:ext cx="561975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1800">
                  <a:ea typeface="SimSun" charset="-122"/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 bwMode="auto">
              <a:xfrm>
                <a:off x="5819776" y="2014538"/>
                <a:ext cx="58102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auto">
              <a:xfrm flipV="1">
                <a:off x="6348414" y="1731963"/>
                <a:ext cx="752475" cy="55721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auto">
              <a:xfrm flipV="1">
                <a:off x="5170488" y="1736726"/>
                <a:ext cx="754062" cy="55721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auto">
              <a:xfrm rot="5400000">
                <a:off x="5816600" y="2265363"/>
                <a:ext cx="533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45"/>
              <p:cNvSpPr>
                <a:spLocks noChangeArrowheads="1"/>
              </p:cNvSpPr>
              <p:nvPr/>
            </p:nvSpPr>
            <p:spPr bwMode="auto">
              <a:xfrm>
                <a:off x="2182813" y="3479801"/>
                <a:ext cx="563562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F49</a:t>
                </a:r>
              </a:p>
            </p:txBody>
          </p:sp>
          <p:sp>
            <p:nvSpPr>
              <p:cNvPr id="53" name="Line 58"/>
              <p:cNvSpPr>
                <a:spLocks noChangeShapeType="1"/>
              </p:cNvSpPr>
              <p:nvPr/>
            </p:nvSpPr>
            <p:spPr bwMode="auto">
              <a:xfrm>
                <a:off x="2495550" y="3294064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>
                <a:off x="7239000" y="3822700"/>
                <a:ext cx="57943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49"/>
              <p:cNvSpPr>
                <a:spLocks noChangeArrowheads="1"/>
              </p:cNvSpPr>
              <p:nvPr/>
            </p:nvSpPr>
            <p:spPr bwMode="auto">
              <a:xfrm>
                <a:off x="7537451" y="3987801"/>
                <a:ext cx="563563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F191</a:t>
                </a:r>
              </a:p>
            </p:txBody>
          </p:sp>
          <p:sp>
            <p:nvSpPr>
              <p:cNvPr id="56" name="Line 54"/>
              <p:cNvSpPr>
                <a:spLocks noChangeShapeType="1"/>
              </p:cNvSpPr>
              <p:nvPr/>
            </p:nvSpPr>
            <p:spPr bwMode="auto">
              <a:xfrm>
                <a:off x="7818438" y="3816351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Oval 24"/>
              <p:cNvSpPr>
                <a:spLocks noChangeArrowheads="1"/>
              </p:cNvSpPr>
              <p:nvPr/>
            </p:nvSpPr>
            <p:spPr bwMode="auto">
              <a:xfrm>
                <a:off x="7029450" y="3994151"/>
                <a:ext cx="438150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F190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7239000" y="3822701"/>
                <a:ext cx="0" cy="187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42"/>
              <p:cNvSpPr>
                <a:spLocks noChangeShapeType="1"/>
              </p:cNvSpPr>
              <p:nvPr/>
            </p:nvSpPr>
            <p:spPr bwMode="auto">
              <a:xfrm>
                <a:off x="8461376" y="3084514"/>
                <a:ext cx="9525" cy="1682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42"/>
              <p:cNvSpPr>
                <a:spLocks noChangeShapeType="1"/>
              </p:cNvSpPr>
              <p:nvPr/>
            </p:nvSpPr>
            <p:spPr bwMode="auto">
              <a:xfrm>
                <a:off x="7551738" y="3076576"/>
                <a:ext cx="4762" cy="7413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49"/>
              <p:cNvSpPr>
                <a:spLocks noChangeArrowheads="1"/>
              </p:cNvSpPr>
              <p:nvPr/>
            </p:nvSpPr>
            <p:spPr bwMode="auto">
              <a:xfrm>
                <a:off x="8169276" y="3432176"/>
                <a:ext cx="563563" cy="3714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  <a:defRPr/>
                </a:pPr>
                <a:r>
                  <a:rPr lang="en-US" altLang="zh-CN" sz="1800" dirty="0"/>
                  <a:t>F183*</a:t>
                </a:r>
              </a:p>
            </p:txBody>
          </p:sp>
          <p:sp>
            <p:nvSpPr>
              <p:cNvPr id="62" name="Rectangle 49"/>
              <p:cNvSpPr>
                <a:spLocks noChangeArrowheads="1"/>
              </p:cNvSpPr>
              <p:nvPr/>
            </p:nvSpPr>
            <p:spPr bwMode="auto">
              <a:xfrm>
                <a:off x="9259888" y="3416301"/>
                <a:ext cx="563562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F185</a:t>
                </a:r>
              </a:p>
            </p:txBody>
          </p:sp>
          <p:sp>
            <p:nvSpPr>
              <p:cNvPr id="63" name="Oval 24"/>
              <p:cNvSpPr>
                <a:spLocks noChangeArrowheads="1"/>
              </p:cNvSpPr>
              <p:nvPr/>
            </p:nvSpPr>
            <p:spPr bwMode="auto">
              <a:xfrm>
                <a:off x="8758238" y="3424239"/>
                <a:ext cx="438150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F184</a:t>
                </a:r>
              </a:p>
            </p:txBody>
          </p:sp>
          <p:sp>
            <p:nvSpPr>
              <p:cNvPr id="64" name="Oval 24"/>
              <p:cNvSpPr>
                <a:spLocks noChangeArrowheads="1"/>
              </p:cNvSpPr>
              <p:nvPr/>
            </p:nvSpPr>
            <p:spPr bwMode="auto">
              <a:xfrm>
                <a:off x="9948863" y="3424239"/>
                <a:ext cx="438150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F187</a:t>
                </a:r>
              </a:p>
            </p:txBody>
          </p:sp>
          <p:sp>
            <p:nvSpPr>
              <p:cNvPr id="65" name="Rectangle 49"/>
              <p:cNvSpPr>
                <a:spLocks noChangeArrowheads="1"/>
              </p:cNvSpPr>
              <p:nvPr/>
            </p:nvSpPr>
            <p:spPr bwMode="auto">
              <a:xfrm>
                <a:off x="9894888" y="4491039"/>
                <a:ext cx="563562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F186</a:t>
                </a:r>
              </a:p>
            </p:txBody>
          </p:sp>
          <p:sp>
            <p:nvSpPr>
              <p:cNvPr id="66" name="Line 59"/>
              <p:cNvSpPr>
                <a:spLocks noChangeShapeType="1"/>
              </p:cNvSpPr>
              <p:nvPr/>
            </p:nvSpPr>
            <p:spPr bwMode="auto">
              <a:xfrm>
                <a:off x="8335963" y="3249614"/>
                <a:ext cx="1839912" cy="15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58"/>
              <p:cNvSpPr>
                <a:spLocks noChangeShapeType="1"/>
              </p:cNvSpPr>
              <p:nvPr/>
            </p:nvSpPr>
            <p:spPr bwMode="auto">
              <a:xfrm>
                <a:off x="8335963" y="32527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58"/>
              <p:cNvSpPr>
                <a:spLocks noChangeShapeType="1"/>
              </p:cNvSpPr>
              <p:nvPr/>
            </p:nvSpPr>
            <p:spPr bwMode="auto">
              <a:xfrm>
                <a:off x="8950325" y="32527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58"/>
              <p:cNvSpPr>
                <a:spLocks noChangeShapeType="1"/>
              </p:cNvSpPr>
              <p:nvPr/>
            </p:nvSpPr>
            <p:spPr bwMode="auto">
              <a:xfrm>
                <a:off x="9525000" y="32527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58"/>
              <p:cNvSpPr>
                <a:spLocks noChangeShapeType="1"/>
              </p:cNvSpPr>
              <p:nvPr/>
            </p:nvSpPr>
            <p:spPr bwMode="auto">
              <a:xfrm>
                <a:off x="10167938" y="3252789"/>
                <a:ext cx="0" cy="185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42"/>
              <p:cNvSpPr>
                <a:spLocks noChangeShapeType="1"/>
              </p:cNvSpPr>
              <p:nvPr/>
            </p:nvSpPr>
            <p:spPr bwMode="auto">
              <a:xfrm flipH="1">
                <a:off x="10179050" y="3806826"/>
                <a:ext cx="0" cy="695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>
                <a:off x="8451851" y="3803651"/>
                <a:ext cx="3175" cy="8413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24"/>
              <p:cNvSpPr>
                <a:spLocks noChangeArrowheads="1"/>
              </p:cNvSpPr>
              <p:nvPr/>
            </p:nvSpPr>
            <p:spPr bwMode="auto">
              <a:xfrm>
                <a:off x="7659688" y="4819651"/>
                <a:ext cx="550862" cy="3714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  <a:defRPr/>
                </a:pPr>
                <a:r>
                  <a:rPr lang="en-US" altLang="zh-CN" sz="1800" dirty="0"/>
                  <a:t> F197*</a:t>
                </a:r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 flipV="1">
                <a:off x="8070850" y="3592513"/>
                <a:ext cx="1031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Oval 24"/>
              <p:cNvSpPr>
                <a:spLocks noChangeArrowheads="1"/>
              </p:cNvSpPr>
              <p:nvPr/>
            </p:nvSpPr>
            <p:spPr bwMode="auto">
              <a:xfrm>
                <a:off x="7627938" y="3373439"/>
                <a:ext cx="438150" cy="37147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600" b="1">
                    <a:ea typeface="SimSun" charset="-122"/>
                  </a:rPr>
                  <a:t>S25</a:t>
                </a:r>
              </a:p>
            </p:txBody>
          </p:sp>
          <p:sp>
            <p:nvSpPr>
              <p:cNvPr id="76" name="Rectangle 49"/>
              <p:cNvSpPr>
                <a:spLocks noChangeArrowheads="1"/>
              </p:cNvSpPr>
              <p:nvPr/>
            </p:nvSpPr>
            <p:spPr bwMode="auto">
              <a:xfrm>
                <a:off x="8566151" y="4819651"/>
                <a:ext cx="563563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ea typeface="SimSun" charset="-122"/>
                  </a:rPr>
                  <a:t>F201</a:t>
                </a: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7940675" y="4645026"/>
                <a:ext cx="909638" cy="111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Line 58"/>
              <p:cNvSpPr>
                <a:spLocks noChangeShapeType="1"/>
              </p:cNvSpPr>
              <p:nvPr/>
            </p:nvSpPr>
            <p:spPr bwMode="auto">
              <a:xfrm>
                <a:off x="7958138" y="4645025"/>
                <a:ext cx="0" cy="1857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58"/>
              <p:cNvSpPr>
                <a:spLocks noChangeShapeType="1"/>
              </p:cNvSpPr>
              <p:nvPr/>
            </p:nvSpPr>
            <p:spPr bwMode="auto">
              <a:xfrm>
                <a:off x="8850313" y="4645025"/>
                <a:ext cx="0" cy="1857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" name="Oval 9"/>
            <p:cNvSpPr>
              <a:spLocks noChangeArrowheads="1"/>
            </p:cNvSpPr>
            <p:nvPr/>
          </p:nvSpPr>
          <p:spPr bwMode="auto">
            <a:xfrm>
              <a:off x="6157119" y="4074321"/>
              <a:ext cx="549275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800" dirty="0">
                <a:solidFill>
                  <a:srgbClr val="FF0000"/>
                </a:solidFill>
                <a:ea typeface="SimSun" charset="-122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62841" y="5932423"/>
            <a:ext cx="6749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ALWAYS PERFORM ETHNICITY-AWARE FILTERING!!!!</a:t>
            </a:r>
          </a:p>
        </p:txBody>
      </p:sp>
    </p:spTree>
    <p:extLst>
      <p:ext uri="{BB962C8B-B14F-4D97-AF65-F5344CB8AC3E}">
        <p14:creationId xmlns:p14="http://schemas.microsoft.com/office/powerpoint/2010/main" val="1316791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55120" y="-149698"/>
            <a:ext cx="630332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Familial Sequencing Design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6F96F6-94F8-AF45-8F90-5C63411F6000}"/>
              </a:ext>
            </a:extLst>
          </p:cNvPr>
          <p:cNvGrpSpPr/>
          <p:nvPr/>
        </p:nvGrpSpPr>
        <p:grpSpPr>
          <a:xfrm>
            <a:off x="60780" y="4206516"/>
            <a:ext cx="7916009" cy="2651484"/>
            <a:chOff x="0" y="4206515"/>
            <a:chExt cx="7916009" cy="2651484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13403183"/>
                </p:ext>
              </p:extLst>
            </p:nvPr>
          </p:nvGraphicFramePr>
          <p:xfrm>
            <a:off x="0" y="4206515"/>
            <a:ext cx="7916009" cy="26514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38100" y="6464300"/>
              <a:ext cx="584200" cy="2159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E31BCD9-1098-3A42-A9AF-550F497027D6}"/>
              </a:ext>
            </a:extLst>
          </p:cNvPr>
          <p:cNvGrpSpPr/>
          <p:nvPr/>
        </p:nvGrpSpPr>
        <p:grpSpPr>
          <a:xfrm>
            <a:off x="251636" y="244733"/>
            <a:ext cx="7409035" cy="3868934"/>
            <a:chOff x="2198029" y="2093663"/>
            <a:chExt cx="8964051" cy="4441190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2C513B5-7C14-8341-95E4-BFE734ADE0E8}"/>
                </a:ext>
              </a:extLst>
            </p:cNvPr>
            <p:cNvGrpSpPr/>
            <p:nvPr/>
          </p:nvGrpSpPr>
          <p:grpSpPr>
            <a:xfrm>
              <a:off x="2198029" y="2093663"/>
              <a:ext cx="8881241" cy="4181011"/>
              <a:chOff x="2182813" y="3116263"/>
              <a:chExt cx="8275637" cy="3459163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BFB65D31-D9D4-104B-8511-F7B16B4A8944}"/>
                  </a:ext>
                </a:extLst>
              </p:cNvPr>
              <p:cNvGrpSpPr/>
              <p:nvPr/>
            </p:nvGrpSpPr>
            <p:grpSpPr>
              <a:xfrm>
                <a:off x="2182813" y="3116263"/>
                <a:ext cx="8275637" cy="3459163"/>
                <a:chOff x="2182813" y="1731963"/>
                <a:chExt cx="8275637" cy="3459163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59B58959-AF5D-B34D-A388-8AA72FDFB2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4863" y="2714626"/>
                  <a:ext cx="627062" cy="37147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F9</a:t>
                  </a: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B910F505-490D-744E-9282-2B34FA151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1163" y="2714626"/>
                  <a:ext cx="563562" cy="37147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spcAft>
                      <a:spcPts val="600"/>
                    </a:spcAft>
                    <a:buFont typeface="Arial" charset="0"/>
                    <a:defRPr sz="20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auto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zh-CN" sz="1800" b="0" dirty="0">
                      <a:latin typeface="Calibri" pitchFamily="34" charset="0"/>
                    </a:rPr>
                    <a:t>F10*</a:t>
                  </a:r>
                </a:p>
              </p:txBody>
            </p:sp>
            <p:sp>
              <p:nvSpPr>
                <p:cNvPr id="123" name="Rectangle 8">
                  <a:extLst>
                    <a:ext uri="{FF2B5EF4-FFF2-40B4-BE49-F238E27FC236}">
                      <a16:creationId xmlns:a16="http://schemas.microsoft.com/office/drawing/2014/main" id="{ACC18DAE-472C-B942-B99F-9E0DD7B916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13351" y="2714626"/>
                  <a:ext cx="561975" cy="371475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F1*</a:t>
                  </a:r>
                </a:p>
              </p:txBody>
            </p:sp>
            <p:sp>
              <p:nvSpPr>
                <p:cNvPr id="124" name="Line 15">
                  <a:extLst>
                    <a:ext uri="{FF2B5EF4-FFF2-40B4-BE49-F238E27FC236}">
                      <a16:creationId xmlns:a16="http://schemas.microsoft.com/office/drawing/2014/main" id="{5179E4FC-48A1-1549-A0CD-382EDD83A3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75326" y="2900363"/>
                  <a:ext cx="39687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Line 20">
                  <a:extLst>
                    <a:ext uri="{FF2B5EF4-FFF2-40B4-BE49-F238E27FC236}">
                      <a16:creationId xmlns:a16="http://schemas.microsoft.com/office/drawing/2014/main" id="{ECBDEC19-64F8-0E4E-AAAB-F8827F35B9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62588" y="2528889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Line 21">
                  <a:extLst>
                    <a:ext uri="{FF2B5EF4-FFF2-40B4-BE49-F238E27FC236}">
                      <a16:creationId xmlns:a16="http://schemas.microsoft.com/office/drawing/2014/main" id="{26332029-8C30-1246-A321-DFD9A71A83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33900" y="2528889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Oval 22">
                  <a:extLst>
                    <a:ext uri="{FF2B5EF4-FFF2-40B4-BE49-F238E27FC236}">
                      <a16:creationId xmlns:a16="http://schemas.microsoft.com/office/drawing/2014/main" id="{5C068A4D-EF61-E74A-BC98-531177A5B9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72400" y="2714626"/>
                  <a:ext cx="438150" cy="37147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F13</a:t>
                  </a:r>
                </a:p>
              </p:txBody>
            </p:sp>
            <p:sp>
              <p:nvSpPr>
                <p:cNvPr id="128" name="Oval 23">
                  <a:extLst>
                    <a:ext uri="{FF2B5EF4-FFF2-40B4-BE49-F238E27FC236}">
                      <a16:creationId xmlns:a16="http://schemas.microsoft.com/office/drawing/2014/main" id="{331F7909-5A1B-A74E-8F0D-CB64232754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31013" y="2713039"/>
                  <a:ext cx="438150" cy="37147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spcAft>
                      <a:spcPts val="600"/>
                    </a:spcAft>
                    <a:buFont typeface="Arial" charset="0"/>
                    <a:defRPr sz="20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auto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r>
                    <a:rPr lang="en-US" altLang="zh-CN" sz="1800" b="0" dirty="0">
                      <a:latin typeface="Calibri" pitchFamily="34" charset="0"/>
                    </a:rPr>
                    <a:t>F11*</a:t>
                  </a:r>
                </a:p>
              </p:txBody>
            </p:sp>
            <p:sp>
              <p:nvSpPr>
                <p:cNvPr id="129" name="Oval 24">
                  <a:extLst>
                    <a:ext uri="{FF2B5EF4-FFF2-40B4-BE49-F238E27FC236}">
                      <a16:creationId xmlns:a16="http://schemas.microsoft.com/office/drawing/2014/main" id="{41B8BD82-86DE-414F-957F-74DD31679B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48650" y="2705101"/>
                  <a:ext cx="438150" cy="37147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F14</a:t>
                  </a:r>
                </a:p>
              </p:txBody>
            </p:sp>
            <p:sp>
              <p:nvSpPr>
                <p:cNvPr id="130" name="Oval 28">
                  <a:extLst>
                    <a:ext uri="{FF2B5EF4-FFF2-40B4-BE49-F238E27FC236}">
                      <a16:creationId xmlns:a16="http://schemas.microsoft.com/office/drawing/2014/main" id="{9F052062-7CFE-6C40-8184-2629BCAEB1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24725" y="2705101"/>
                  <a:ext cx="438150" cy="37147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altLang="zh-CN" dirty="0"/>
                    <a:t>F12*</a:t>
                  </a:r>
                </a:p>
              </p:txBody>
            </p:sp>
            <p:sp>
              <p:nvSpPr>
                <p:cNvPr id="131" name="Line 38">
                  <a:extLst>
                    <a:ext uri="{FF2B5EF4-FFF2-40B4-BE49-F238E27FC236}">
                      <a16:creationId xmlns:a16="http://schemas.microsoft.com/office/drawing/2014/main" id="{5B4AE821-C6DE-664B-8EDA-DEB1E41930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33900" y="2527300"/>
                  <a:ext cx="3925888" cy="158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Line 42">
                  <a:extLst>
                    <a:ext uri="{FF2B5EF4-FFF2-40B4-BE49-F238E27FC236}">
                      <a16:creationId xmlns:a16="http://schemas.microsoft.com/office/drawing/2014/main" id="{A73A0E5E-B369-A249-89AB-833C51DA05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994400" y="2900364"/>
                  <a:ext cx="1588" cy="3852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Rectangle 43">
                  <a:extLst>
                    <a:ext uri="{FF2B5EF4-FFF2-40B4-BE49-F238E27FC236}">
                      <a16:creationId xmlns:a16="http://schemas.microsoft.com/office/drawing/2014/main" id="{7A7DC692-83CA-9A43-8E1F-7AFD6D093A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9163" y="3479801"/>
                  <a:ext cx="563562" cy="3714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F4</a:t>
                  </a:r>
                </a:p>
              </p:txBody>
            </p:sp>
            <p:sp>
              <p:nvSpPr>
                <p:cNvPr id="134" name="Rectangle 45">
                  <a:extLst>
                    <a:ext uri="{FF2B5EF4-FFF2-40B4-BE49-F238E27FC236}">
                      <a16:creationId xmlns:a16="http://schemas.microsoft.com/office/drawing/2014/main" id="{63227FF7-94C8-C644-994D-8E02B06956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3688" y="3479801"/>
                  <a:ext cx="563562" cy="3714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F3</a:t>
                  </a:r>
                </a:p>
              </p:txBody>
            </p:sp>
            <p:sp>
              <p:nvSpPr>
                <p:cNvPr id="135" name="Rectangle 47">
                  <a:extLst>
                    <a:ext uri="{FF2B5EF4-FFF2-40B4-BE49-F238E27FC236}">
                      <a16:creationId xmlns:a16="http://schemas.microsoft.com/office/drawing/2014/main" id="{63FE3550-BB00-9645-ADD7-2590D309CE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4638" y="3479801"/>
                  <a:ext cx="563562" cy="371475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F2*</a:t>
                  </a:r>
                </a:p>
              </p:txBody>
            </p:sp>
            <p:sp>
              <p:nvSpPr>
                <p:cNvPr id="136" name="Rectangle 49">
                  <a:extLst>
                    <a:ext uri="{FF2B5EF4-FFF2-40B4-BE49-F238E27FC236}">
                      <a16:creationId xmlns:a16="http://schemas.microsoft.com/office/drawing/2014/main" id="{500B71B9-8030-9746-A8CC-8B8897169A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5928" y="3504928"/>
                  <a:ext cx="563563" cy="37147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altLang="zh-CN" dirty="0"/>
                    <a:t>F16*</a:t>
                  </a:r>
                </a:p>
              </p:txBody>
            </p:sp>
            <p:sp>
              <p:nvSpPr>
                <p:cNvPr id="137" name="Rectangle 51">
                  <a:extLst>
                    <a:ext uri="{FF2B5EF4-FFF2-40B4-BE49-F238E27FC236}">
                      <a16:creationId xmlns:a16="http://schemas.microsoft.com/office/drawing/2014/main" id="{87822867-684F-0942-A89C-13A3DC21BD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8218" y="3489797"/>
                  <a:ext cx="561975" cy="3714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 dirty="0">
                      <a:ea typeface="SimSun" charset="-122"/>
                    </a:rPr>
                    <a:t>F15</a:t>
                  </a:r>
                </a:p>
              </p:txBody>
            </p:sp>
            <p:sp>
              <p:nvSpPr>
                <p:cNvPr id="138" name="Line 53">
                  <a:extLst>
                    <a:ext uri="{FF2B5EF4-FFF2-40B4-BE49-F238E27FC236}">
                      <a16:creationId xmlns:a16="http://schemas.microsoft.com/office/drawing/2014/main" id="{9C662B6F-892D-CA44-8C24-D0D195F2AB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85858" y="3304060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Line 54">
                  <a:extLst>
                    <a:ext uri="{FF2B5EF4-FFF2-40B4-BE49-F238E27FC236}">
                      <a16:creationId xmlns:a16="http://schemas.microsoft.com/office/drawing/2014/main" id="{28D71ECF-EEF9-3C4F-A228-CE2E62C1B2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49143" y="3311626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Line 55">
                  <a:extLst>
                    <a:ext uri="{FF2B5EF4-FFF2-40B4-BE49-F238E27FC236}">
                      <a16:creationId xmlns:a16="http://schemas.microsoft.com/office/drawing/2014/main" id="{63168276-892C-CE4B-A919-BAF8986445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85858" y="3304060"/>
                  <a:ext cx="663283" cy="756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Line 56">
                  <a:extLst>
                    <a:ext uri="{FF2B5EF4-FFF2-40B4-BE49-F238E27FC236}">
                      <a16:creationId xmlns:a16="http://schemas.microsoft.com/office/drawing/2014/main" id="{B1477C54-7A06-144C-BD74-C78D201CA8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463" y="3294064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Line 57">
                  <a:extLst>
                    <a:ext uri="{FF2B5EF4-FFF2-40B4-BE49-F238E27FC236}">
                      <a16:creationId xmlns:a16="http://schemas.microsoft.com/office/drawing/2014/main" id="{907712A2-080A-6842-B014-E6A03B5B1A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71900" y="3294064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Line 58">
                  <a:extLst>
                    <a:ext uri="{FF2B5EF4-FFF2-40B4-BE49-F238E27FC236}">
                      <a16:creationId xmlns:a16="http://schemas.microsoft.com/office/drawing/2014/main" id="{9E9DBC41-3A1A-404D-A50C-CC6F4DFF9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46425" y="3294064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Line 59">
                  <a:extLst>
                    <a:ext uri="{FF2B5EF4-FFF2-40B4-BE49-F238E27FC236}">
                      <a16:creationId xmlns:a16="http://schemas.microsoft.com/office/drawing/2014/main" id="{A4D11B58-FBC5-EE43-9507-4EEC0F802C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5551" y="3292475"/>
                  <a:ext cx="1839913" cy="158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84C87A8F-12D3-8E4F-8976-79173CA66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364" y="4473576"/>
                  <a:ext cx="625475" cy="37147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F5*</a:t>
                  </a:r>
                </a:p>
              </p:txBody>
            </p:sp>
            <p:sp>
              <p:nvSpPr>
                <p:cNvPr id="146" name="Oval 62">
                  <a:extLst>
                    <a:ext uri="{FF2B5EF4-FFF2-40B4-BE49-F238E27FC236}">
                      <a16:creationId xmlns:a16="http://schemas.microsoft.com/office/drawing/2014/main" id="{D6BF84C1-072E-784F-BFAC-80FB61E02A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9251" y="4473576"/>
                  <a:ext cx="625475" cy="37147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F6*</a:t>
                  </a:r>
                </a:p>
              </p:txBody>
            </p:sp>
            <p:sp>
              <p:nvSpPr>
                <p:cNvPr id="147" name="Oval 64">
                  <a:extLst>
                    <a:ext uri="{FF2B5EF4-FFF2-40B4-BE49-F238E27FC236}">
                      <a16:creationId xmlns:a16="http://schemas.microsoft.com/office/drawing/2014/main" id="{CC261572-9215-F342-9EED-213A1E5201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10139" y="4473576"/>
                  <a:ext cx="625475" cy="37147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F7*</a:t>
                  </a:r>
                </a:p>
              </p:txBody>
            </p:sp>
            <p:sp>
              <p:nvSpPr>
                <p:cNvPr id="148" name="Oval 66">
                  <a:extLst>
                    <a:ext uri="{FF2B5EF4-FFF2-40B4-BE49-F238E27FC236}">
                      <a16:creationId xmlns:a16="http://schemas.microsoft.com/office/drawing/2014/main" id="{0829B370-945A-B44D-B659-D3B841F022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1026" y="4473576"/>
                  <a:ext cx="625475" cy="37147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F8</a:t>
                  </a:r>
                </a:p>
              </p:txBody>
            </p:sp>
            <p:sp>
              <p:nvSpPr>
                <p:cNvPr id="149" name="Oval 70">
                  <a:extLst>
                    <a:ext uri="{FF2B5EF4-FFF2-40B4-BE49-F238E27FC236}">
                      <a16:creationId xmlns:a16="http://schemas.microsoft.com/office/drawing/2014/main" id="{15EF7F76-5003-F34C-BC0A-5E5ECFA3A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21239" y="3470276"/>
                  <a:ext cx="625475" cy="37147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F2-2</a:t>
                  </a:r>
                </a:p>
              </p:txBody>
            </p:sp>
            <p:sp>
              <p:nvSpPr>
                <p:cNvPr id="150" name="Line 72">
                  <a:extLst>
                    <a:ext uri="{FF2B5EF4-FFF2-40B4-BE49-F238E27FC236}">
                      <a16:creationId xmlns:a16="http://schemas.microsoft.com/office/drawing/2014/main" id="{57C655AD-724D-744D-B7DE-FA5E900AAB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48201" y="3662363"/>
                  <a:ext cx="1952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Line 75">
                  <a:extLst>
                    <a:ext uri="{FF2B5EF4-FFF2-40B4-BE49-F238E27FC236}">
                      <a16:creationId xmlns:a16="http://schemas.microsoft.com/office/drawing/2014/main" id="{A2F63CF6-5BAC-5147-867E-8E2EC86844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6625" y="3714750"/>
                  <a:ext cx="0" cy="6350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Line 77">
                  <a:extLst>
                    <a:ext uri="{FF2B5EF4-FFF2-40B4-BE49-F238E27FC236}">
                      <a16:creationId xmlns:a16="http://schemas.microsoft.com/office/drawing/2014/main" id="{3091C9CF-7B90-2E4D-BE4B-0DBF71BBAB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21100" y="4349751"/>
                  <a:ext cx="0" cy="1238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Line 78">
                  <a:extLst>
                    <a:ext uri="{FF2B5EF4-FFF2-40B4-BE49-F238E27FC236}">
                      <a16:creationId xmlns:a16="http://schemas.microsoft.com/office/drawing/2014/main" id="{13E2208C-5D99-C845-9B4C-0F2DC86474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71988" y="4349751"/>
                  <a:ext cx="0" cy="1238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Line 79">
                  <a:extLst>
                    <a:ext uri="{FF2B5EF4-FFF2-40B4-BE49-F238E27FC236}">
                      <a16:creationId xmlns:a16="http://schemas.microsoft.com/office/drawing/2014/main" id="{F29CD0A9-31C9-0540-A5F9-6D5BEDEC0B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22875" y="4349751"/>
                  <a:ext cx="0" cy="1238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Line 81">
                  <a:extLst>
                    <a:ext uri="{FF2B5EF4-FFF2-40B4-BE49-F238E27FC236}">
                      <a16:creationId xmlns:a16="http://schemas.microsoft.com/office/drawing/2014/main" id="{3649C3AB-467A-AB4D-9333-2C9BDED82B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73763" y="4349751"/>
                  <a:ext cx="0" cy="1238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Line 82">
                  <a:extLst>
                    <a:ext uri="{FF2B5EF4-FFF2-40B4-BE49-F238E27FC236}">
                      <a16:creationId xmlns:a16="http://schemas.microsoft.com/office/drawing/2014/main" id="{353B7E9F-C07C-0A45-8B3A-0C22096166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21101" y="4349750"/>
                  <a:ext cx="225266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Line 20">
                  <a:extLst>
                    <a:ext uri="{FF2B5EF4-FFF2-40B4-BE49-F238E27FC236}">
                      <a16:creationId xmlns:a16="http://schemas.microsoft.com/office/drawing/2014/main" id="{0B90D583-D8EC-7F49-8303-3A432E26DE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50088" y="2530475"/>
                  <a:ext cx="0" cy="1857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Line 20">
                  <a:extLst>
                    <a:ext uri="{FF2B5EF4-FFF2-40B4-BE49-F238E27FC236}">
                      <a16:creationId xmlns:a16="http://schemas.microsoft.com/office/drawing/2014/main" id="{7E720117-BD00-F844-86EA-0065508D18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50150" y="2524125"/>
                  <a:ext cx="0" cy="1857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Line 20">
                  <a:extLst>
                    <a:ext uri="{FF2B5EF4-FFF2-40B4-BE49-F238E27FC236}">
                      <a16:creationId xmlns:a16="http://schemas.microsoft.com/office/drawing/2014/main" id="{7576E1D0-0EFF-AD4D-8B00-C64C266169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08938" y="2533650"/>
                  <a:ext cx="0" cy="1857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Line 20">
                  <a:extLst>
                    <a:ext uri="{FF2B5EF4-FFF2-40B4-BE49-F238E27FC236}">
                      <a16:creationId xmlns:a16="http://schemas.microsoft.com/office/drawing/2014/main" id="{9C31E7AD-2034-834B-9FA1-13B11D81D2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56613" y="2519364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Line 15">
                  <a:extLst>
                    <a:ext uri="{FF2B5EF4-FFF2-40B4-BE49-F238E27FC236}">
                      <a16:creationId xmlns:a16="http://schemas.microsoft.com/office/drawing/2014/main" id="{43400714-D903-3149-913B-E3C468237D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5576" y="2913063"/>
                  <a:ext cx="26352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4D33706A-8A4C-894E-B63D-2EFE5E03234D}"/>
                    </a:ext>
                  </a:extLst>
                </p:cNvPr>
                <p:cNvCxnSpPr/>
                <p:nvPr/>
              </p:nvCxnSpPr>
              <p:spPr bwMode="auto">
                <a:xfrm rot="5400000">
                  <a:off x="3924300" y="3090863"/>
                  <a:ext cx="381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Oval 9">
                  <a:extLst>
                    <a:ext uri="{FF2B5EF4-FFF2-40B4-BE49-F238E27FC236}">
                      <a16:creationId xmlns:a16="http://schemas.microsoft.com/office/drawing/2014/main" id="{CCFC3D7A-BBFA-9041-A063-E523DA697B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0801" y="1828801"/>
                  <a:ext cx="549275" cy="37147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CN" sz="1800">
                    <a:ea typeface="SimSun" charset="-122"/>
                  </a:endParaRPr>
                </a:p>
              </p:txBody>
            </p:sp>
            <p:sp>
              <p:nvSpPr>
                <p:cNvPr id="164" name="Rectangle 51">
                  <a:extLst>
                    <a:ext uri="{FF2B5EF4-FFF2-40B4-BE49-F238E27FC236}">
                      <a16:creationId xmlns:a16="http://schemas.microsoft.com/office/drawing/2014/main" id="{6251498C-FD76-5942-8E3A-65FCB62109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7801" y="1828801"/>
                  <a:ext cx="561975" cy="3714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CN" sz="1800">
                    <a:ea typeface="SimSun" charset="-122"/>
                  </a:endParaRPr>
                </a:p>
              </p:txBody>
            </p: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503D0CC0-6ABC-8E40-9797-4F9FF6F22A5A}"/>
                    </a:ext>
                  </a:extLst>
                </p:cNvPr>
                <p:cNvCxnSpPr/>
                <p:nvPr/>
              </p:nvCxnSpPr>
              <p:spPr bwMode="auto">
                <a:xfrm>
                  <a:off x="5819776" y="2014538"/>
                  <a:ext cx="581025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2A57241-8570-A24D-A03A-9C803E3CBE2E}"/>
                    </a:ext>
                  </a:extLst>
                </p:cNvPr>
                <p:cNvCxnSpPr/>
                <p:nvPr/>
              </p:nvCxnSpPr>
              <p:spPr bwMode="auto">
                <a:xfrm flipV="1">
                  <a:off x="6348414" y="1731963"/>
                  <a:ext cx="752475" cy="55721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8F078002-3276-8143-B09A-42BF9F605E78}"/>
                    </a:ext>
                  </a:extLst>
                </p:cNvPr>
                <p:cNvCxnSpPr/>
                <p:nvPr/>
              </p:nvCxnSpPr>
              <p:spPr bwMode="auto">
                <a:xfrm flipV="1">
                  <a:off x="5170488" y="1736726"/>
                  <a:ext cx="754062" cy="55721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9BA6E212-23F8-334F-988A-E9CEB43193A8}"/>
                    </a:ext>
                  </a:extLst>
                </p:cNvPr>
                <p:cNvCxnSpPr/>
                <p:nvPr/>
              </p:nvCxnSpPr>
              <p:spPr bwMode="auto">
                <a:xfrm rot="5400000">
                  <a:off x="5816600" y="2265363"/>
                  <a:ext cx="5334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9" name="Rectangle 45">
                  <a:extLst>
                    <a:ext uri="{FF2B5EF4-FFF2-40B4-BE49-F238E27FC236}">
                      <a16:creationId xmlns:a16="http://schemas.microsoft.com/office/drawing/2014/main" id="{1BC62934-2033-CD4E-A244-01F1920433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2813" y="3479801"/>
                  <a:ext cx="563562" cy="3714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F49</a:t>
                  </a:r>
                </a:p>
              </p:txBody>
            </p:sp>
            <p:sp>
              <p:nvSpPr>
                <p:cNvPr id="170" name="Line 58">
                  <a:extLst>
                    <a:ext uri="{FF2B5EF4-FFF2-40B4-BE49-F238E27FC236}">
                      <a16:creationId xmlns:a16="http://schemas.microsoft.com/office/drawing/2014/main" id="{4C329610-A630-AD49-8C6E-4273B11CE5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5550" y="3294064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1DBB3E31-913D-5A45-A627-564D415DFB72}"/>
                    </a:ext>
                  </a:extLst>
                </p:cNvPr>
                <p:cNvCxnSpPr/>
                <p:nvPr/>
              </p:nvCxnSpPr>
              <p:spPr>
                <a:xfrm>
                  <a:off x="7239000" y="3822700"/>
                  <a:ext cx="57943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Rectangle 49">
                  <a:extLst>
                    <a:ext uri="{FF2B5EF4-FFF2-40B4-BE49-F238E27FC236}">
                      <a16:creationId xmlns:a16="http://schemas.microsoft.com/office/drawing/2014/main" id="{8BDF5AEF-287F-B64D-9252-482A2AF2C1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37451" y="3987801"/>
                  <a:ext cx="563563" cy="3714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F191</a:t>
                  </a:r>
                </a:p>
              </p:txBody>
            </p:sp>
            <p:sp>
              <p:nvSpPr>
                <p:cNvPr id="173" name="Line 54">
                  <a:extLst>
                    <a:ext uri="{FF2B5EF4-FFF2-40B4-BE49-F238E27FC236}">
                      <a16:creationId xmlns:a16="http://schemas.microsoft.com/office/drawing/2014/main" id="{4CD798A0-26F0-8C49-8A56-29DC2681B9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18438" y="3816351"/>
                  <a:ext cx="0" cy="187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Oval 24">
                  <a:extLst>
                    <a:ext uri="{FF2B5EF4-FFF2-40B4-BE49-F238E27FC236}">
                      <a16:creationId xmlns:a16="http://schemas.microsoft.com/office/drawing/2014/main" id="{84332E0B-7563-1D43-9FDB-CF8EAE9B6E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29450" y="3994151"/>
                  <a:ext cx="438150" cy="37147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F190</a:t>
                  </a:r>
                </a:p>
              </p:txBody>
            </p:sp>
            <p:sp>
              <p:nvSpPr>
                <p:cNvPr id="175" name="Line 54">
                  <a:extLst>
                    <a:ext uri="{FF2B5EF4-FFF2-40B4-BE49-F238E27FC236}">
                      <a16:creationId xmlns:a16="http://schemas.microsoft.com/office/drawing/2014/main" id="{EC0734D0-F7ED-A94F-BA7D-882F8526D6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39000" y="3822701"/>
                  <a:ext cx="0" cy="187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Line 42">
                  <a:extLst>
                    <a:ext uri="{FF2B5EF4-FFF2-40B4-BE49-F238E27FC236}">
                      <a16:creationId xmlns:a16="http://schemas.microsoft.com/office/drawing/2014/main" id="{93EFF1E4-2E7A-1B41-AC23-C0BCA2803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61376" y="3084514"/>
                  <a:ext cx="9525" cy="1682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Line 42">
                  <a:extLst>
                    <a:ext uri="{FF2B5EF4-FFF2-40B4-BE49-F238E27FC236}">
                      <a16:creationId xmlns:a16="http://schemas.microsoft.com/office/drawing/2014/main" id="{9C12EA1C-F4E0-CA42-935B-2AB6E8A57A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51738" y="3076576"/>
                  <a:ext cx="4762" cy="74136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Rectangle 49">
                  <a:extLst>
                    <a:ext uri="{FF2B5EF4-FFF2-40B4-BE49-F238E27FC236}">
                      <a16:creationId xmlns:a16="http://schemas.microsoft.com/office/drawing/2014/main" id="{AA0076BE-2B25-C14E-BC47-06522AB92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9276" y="3432176"/>
                  <a:ext cx="563563" cy="37147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None/>
                    <a:defRPr/>
                  </a:pPr>
                  <a:r>
                    <a:rPr lang="en-US" altLang="zh-CN" sz="1800" dirty="0"/>
                    <a:t>F183*</a:t>
                  </a:r>
                </a:p>
              </p:txBody>
            </p:sp>
            <p:sp>
              <p:nvSpPr>
                <p:cNvPr id="179" name="Rectangle 49">
                  <a:extLst>
                    <a:ext uri="{FF2B5EF4-FFF2-40B4-BE49-F238E27FC236}">
                      <a16:creationId xmlns:a16="http://schemas.microsoft.com/office/drawing/2014/main" id="{CE110A14-3851-0340-9640-B5641492E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59888" y="3416301"/>
                  <a:ext cx="563562" cy="3714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F185</a:t>
                  </a:r>
                </a:p>
              </p:txBody>
            </p:sp>
            <p:sp>
              <p:nvSpPr>
                <p:cNvPr id="180" name="Oval 24">
                  <a:extLst>
                    <a:ext uri="{FF2B5EF4-FFF2-40B4-BE49-F238E27FC236}">
                      <a16:creationId xmlns:a16="http://schemas.microsoft.com/office/drawing/2014/main" id="{58792304-B5D3-A04C-AB94-710131B833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58238" y="3424239"/>
                  <a:ext cx="438150" cy="37147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F184</a:t>
                  </a:r>
                </a:p>
              </p:txBody>
            </p:sp>
            <p:sp>
              <p:nvSpPr>
                <p:cNvPr id="181" name="Oval 24">
                  <a:extLst>
                    <a:ext uri="{FF2B5EF4-FFF2-40B4-BE49-F238E27FC236}">
                      <a16:creationId xmlns:a16="http://schemas.microsoft.com/office/drawing/2014/main" id="{2A03925B-1CAB-B141-9CA3-5AF268BEC8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48863" y="3424239"/>
                  <a:ext cx="438150" cy="37147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F187</a:t>
                  </a:r>
                </a:p>
              </p:txBody>
            </p:sp>
            <p:sp>
              <p:nvSpPr>
                <p:cNvPr id="182" name="Rectangle 49">
                  <a:extLst>
                    <a:ext uri="{FF2B5EF4-FFF2-40B4-BE49-F238E27FC236}">
                      <a16:creationId xmlns:a16="http://schemas.microsoft.com/office/drawing/2014/main" id="{70965AB8-88E2-914E-8B47-1526FC7437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4888" y="4491039"/>
                  <a:ext cx="563562" cy="3714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F186</a:t>
                  </a:r>
                </a:p>
              </p:txBody>
            </p:sp>
            <p:sp>
              <p:nvSpPr>
                <p:cNvPr id="183" name="Line 59">
                  <a:extLst>
                    <a:ext uri="{FF2B5EF4-FFF2-40B4-BE49-F238E27FC236}">
                      <a16:creationId xmlns:a16="http://schemas.microsoft.com/office/drawing/2014/main" id="{77FD1DFE-414F-7343-A709-0F9E801AF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35963" y="3249614"/>
                  <a:ext cx="1839912" cy="158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Line 58">
                  <a:extLst>
                    <a:ext uri="{FF2B5EF4-FFF2-40B4-BE49-F238E27FC236}">
                      <a16:creationId xmlns:a16="http://schemas.microsoft.com/office/drawing/2014/main" id="{0F11437C-2703-9E45-AFA9-C734BEBAF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35963" y="3252789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Line 58">
                  <a:extLst>
                    <a:ext uri="{FF2B5EF4-FFF2-40B4-BE49-F238E27FC236}">
                      <a16:creationId xmlns:a16="http://schemas.microsoft.com/office/drawing/2014/main" id="{16E4B63F-8398-B74C-91DE-041F1A7E24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50325" y="3252789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6" name="Line 58">
                  <a:extLst>
                    <a:ext uri="{FF2B5EF4-FFF2-40B4-BE49-F238E27FC236}">
                      <a16:creationId xmlns:a16="http://schemas.microsoft.com/office/drawing/2014/main" id="{C98AF504-516C-DB4E-8DE1-2AD134E17F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525000" y="3252789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" name="Line 58">
                  <a:extLst>
                    <a:ext uri="{FF2B5EF4-FFF2-40B4-BE49-F238E27FC236}">
                      <a16:creationId xmlns:a16="http://schemas.microsoft.com/office/drawing/2014/main" id="{8F72D5E2-BABF-B744-B2F4-6D9858C94B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167938" y="3252789"/>
                  <a:ext cx="0" cy="1857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" name="Line 42">
                  <a:extLst>
                    <a:ext uri="{FF2B5EF4-FFF2-40B4-BE49-F238E27FC236}">
                      <a16:creationId xmlns:a16="http://schemas.microsoft.com/office/drawing/2014/main" id="{0588000F-DDDB-3946-965E-7707C41C19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179050" y="3806826"/>
                  <a:ext cx="0" cy="695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37482C65-3709-EB4C-8820-7D0ED154E797}"/>
                    </a:ext>
                  </a:extLst>
                </p:cNvPr>
                <p:cNvCxnSpPr/>
                <p:nvPr/>
              </p:nvCxnSpPr>
              <p:spPr>
                <a:xfrm>
                  <a:off x="8451851" y="3803651"/>
                  <a:ext cx="3175" cy="84137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0" name="Oval 24">
                  <a:extLst>
                    <a:ext uri="{FF2B5EF4-FFF2-40B4-BE49-F238E27FC236}">
                      <a16:creationId xmlns:a16="http://schemas.microsoft.com/office/drawing/2014/main" id="{E54B3F75-A908-FE4A-814D-BCFCB702B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59688" y="4819651"/>
                  <a:ext cx="550862" cy="37147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None/>
                    <a:defRPr/>
                  </a:pPr>
                  <a:r>
                    <a:rPr lang="en-US" altLang="zh-CN" sz="1800" dirty="0"/>
                    <a:t> F197*</a:t>
                  </a:r>
                </a:p>
              </p:txBody>
            </p:sp>
            <p:sp>
              <p:nvSpPr>
                <p:cNvPr id="191" name="Line 72">
                  <a:extLst>
                    <a:ext uri="{FF2B5EF4-FFF2-40B4-BE49-F238E27FC236}">
                      <a16:creationId xmlns:a16="http://schemas.microsoft.com/office/drawing/2014/main" id="{EA394FC0-82B8-964C-97E6-72B81244BC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070850" y="3592513"/>
                  <a:ext cx="1031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Oval 24">
                  <a:extLst>
                    <a:ext uri="{FF2B5EF4-FFF2-40B4-BE49-F238E27FC236}">
                      <a16:creationId xmlns:a16="http://schemas.microsoft.com/office/drawing/2014/main" id="{5A799639-A8D3-D949-AF83-68E395C081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27938" y="3373439"/>
                  <a:ext cx="438150" cy="37147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600" b="1">
                      <a:ea typeface="SimSun" charset="-122"/>
                    </a:rPr>
                    <a:t>S25</a:t>
                  </a:r>
                </a:p>
              </p:txBody>
            </p:sp>
            <p:sp>
              <p:nvSpPr>
                <p:cNvPr id="193" name="Rectangle 49">
                  <a:extLst>
                    <a:ext uri="{FF2B5EF4-FFF2-40B4-BE49-F238E27FC236}">
                      <a16:creationId xmlns:a16="http://schemas.microsoft.com/office/drawing/2014/main" id="{E45EC693-3824-C743-A8F7-F2A6E9BAF2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66151" y="4819651"/>
                  <a:ext cx="563563" cy="3714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>
                      <a:ea typeface="SimSun" charset="-122"/>
                    </a:rPr>
                    <a:t>F201</a:t>
                  </a:r>
                </a:p>
              </p:txBody>
            </p: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133D2960-15B9-8A40-9C07-34956F3A37F0}"/>
                    </a:ext>
                  </a:extLst>
                </p:cNvPr>
                <p:cNvCxnSpPr/>
                <p:nvPr/>
              </p:nvCxnSpPr>
              <p:spPr>
                <a:xfrm>
                  <a:off x="7940675" y="4645026"/>
                  <a:ext cx="909638" cy="1111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" name="Line 58">
                  <a:extLst>
                    <a:ext uri="{FF2B5EF4-FFF2-40B4-BE49-F238E27FC236}">
                      <a16:creationId xmlns:a16="http://schemas.microsoft.com/office/drawing/2014/main" id="{09D7AD06-27C6-6D46-BD11-B9A2DDECA5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8138" y="4645025"/>
                  <a:ext cx="0" cy="1857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Line 58">
                  <a:extLst>
                    <a:ext uri="{FF2B5EF4-FFF2-40B4-BE49-F238E27FC236}">
                      <a16:creationId xmlns:a16="http://schemas.microsoft.com/office/drawing/2014/main" id="{C8EC4A9B-2F3A-6C47-9AE3-D52783A111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50313" y="4645025"/>
                  <a:ext cx="0" cy="1857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0" name="Oval 9">
                <a:extLst>
                  <a:ext uri="{FF2B5EF4-FFF2-40B4-BE49-F238E27FC236}">
                    <a16:creationId xmlns:a16="http://schemas.microsoft.com/office/drawing/2014/main" id="{48A02821-5554-1941-9FE6-731A0117F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7119" y="4074321"/>
                <a:ext cx="549275" cy="3714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1800" dirty="0">
                  <a:solidFill>
                    <a:srgbClr val="FF0000"/>
                  </a:solidFill>
                  <a:ea typeface="SimSun" charset="-122"/>
                </a:endParaRPr>
              </a:p>
            </p:txBody>
          </p:sp>
        </p:grp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9C82D25-F5FE-7546-8B4A-512897836D7C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65" t="16256" r="18188" b="26722"/>
            <a:stretch/>
          </p:blipFill>
          <p:spPr>
            <a:xfrm>
              <a:off x="8462677" y="5525838"/>
              <a:ext cx="237148" cy="98285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35CA49A7-49FA-A949-ADDF-9D52DBE53107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5" t="16969" r="92795" b="26776"/>
            <a:stretch/>
          </p:blipFill>
          <p:spPr>
            <a:xfrm>
              <a:off x="5812839" y="3050036"/>
              <a:ext cx="107329" cy="969636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682C6F6-4952-C047-AB57-509B4C663C5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7" t="13697" r="89283" b="26057"/>
            <a:stretch/>
          </p:blipFill>
          <p:spPr>
            <a:xfrm>
              <a:off x="4694038" y="3907073"/>
              <a:ext cx="139464" cy="1038426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2A2257F-4905-694B-B711-B5F514DFEA64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3" t="17496" r="85858" b="28220"/>
            <a:stretch/>
          </p:blipFill>
          <p:spPr>
            <a:xfrm>
              <a:off x="3330307" y="3979336"/>
              <a:ext cx="171049" cy="935663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F389E278-55DC-5B4F-A150-837CA9A755FE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5" t="17294" r="82906" b="26122"/>
            <a:stretch/>
          </p:blipFill>
          <p:spPr>
            <a:xfrm>
              <a:off x="4004266" y="3971576"/>
              <a:ext cx="148781" cy="975307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B7D6ACDE-7CB8-684B-80FA-CB195989681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6" t="15919" r="79287" b="26195"/>
            <a:stretch/>
          </p:blipFill>
          <p:spPr>
            <a:xfrm>
              <a:off x="4003077" y="5122456"/>
              <a:ext cx="172689" cy="997749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9A3E7808-8FC8-C54B-AE88-A335FD0EE660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73" t="18018" r="76021" b="27693"/>
            <a:stretch/>
          </p:blipFill>
          <p:spPr>
            <a:xfrm>
              <a:off x="4778403" y="5146739"/>
              <a:ext cx="187867" cy="935749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BA82E11F-41B1-AE43-8189-ECA7137714CE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5" t="17662" r="73302" b="27925"/>
            <a:stretch/>
          </p:blipFill>
          <p:spPr>
            <a:xfrm>
              <a:off x="5620489" y="5152387"/>
              <a:ext cx="122646" cy="93788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E6EC4691-4AB1-A34E-8235-6062EDBE3570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60" t="17469" r="70139" b="25849"/>
            <a:stretch/>
          </p:blipFill>
          <p:spPr>
            <a:xfrm>
              <a:off x="6362148" y="5164493"/>
              <a:ext cx="164134" cy="976996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FD366DE-8200-B84D-97AF-43048B18D8B7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1" t="17051" r="66470" b="27885"/>
            <a:stretch/>
          </p:blipFill>
          <p:spPr>
            <a:xfrm>
              <a:off x="4737835" y="3031834"/>
              <a:ext cx="207966" cy="94910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E5599D5-9BF7-4443-8054-5230C7106807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1" t="17051" r="66470" b="27885"/>
            <a:stretch/>
          </p:blipFill>
          <p:spPr>
            <a:xfrm>
              <a:off x="7469451" y="3044869"/>
              <a:ext cx="207966" cy="94910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EFFE74AE-80B4-CA45-BFCD-0A2CC6A26C5A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1" t="17051" r="66470" b="27885"/>
            <a:stretch/>
          </p:blipFill>
          <p:spPr>
            <a:xfrm>
              <a:off x="8005546" y="3030333"/>
              <a:ext cx="207966" cy="949107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DE12F79-6727-4646-B929-9FCAD303837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1" t="17051" r="66470" b="27885"/>
            <a:stretch/>
          </p:blipFill>
          <p:spPr>
            <a:xfrm>
              <a:off x="8514315" y="3026874"/>
              <a:ext cx="207966" cy="949107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6826890C-C285-2246-8795-55F05AA5B031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1" t="17051" r="66470" b="27885"/>
            <a:stretch/>
          </p:blipFill>
          <p:spPr>
            <a:xfrm>
              <a:off x="9034992" y="3017460"/>
              <a:ext cx="207966" cy="94910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06C11E3D-6E0C-3049-995F-AE9D2D6E2D6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9" t="15853" r="50990" b="25862"/>
            <a:stretch/>
          </p:blipFill>
          <p:spPr>
            <a:xfrm>
              <a:off x="6926331" y="3928661"/>
              <a:ext cx="126631" cy="1004626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D67F05ED-0A41-244E-B933-1479EF39752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9" t="15853" r="50990" b="25862"/>
            <a:stretch/>
          </p:blipFill>
          <p:spPr>
            <a:xfrm>
              <a:off x="6228539" y="3951038"/>
              <a:ext cx="126631" cy="1004626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2069697-FE39-454F-9CB3-7A1075680BD4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7" t="18054" r="44147" b="27749"/>
            <a:stretch/>
          </p:blipFill>
          <p:spPr>
            <a:xfrm>
              <a:off x="2674551" y="3989980"/>
              <a:ext cx="157395" cy="934163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0504ED8C-9C53-4B43-A665-B44CD1265A6F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1" t="17186" r="41170" b="27315"/>
            <a:stretch/>
          </p:blipFill>
          <p:spPr>
            <a:xfrm>
              <a:off x="9046123" y="3956279"/>
              <a:ext cx="171635" cy="956605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7084D41-04F7-2B44-AD7E-16C73989B10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1" t="17186" r="41170" b="27315"/>
            <a:stretch/>
          </p:blipFill>
          <p:spPr>
            <a:xfrm>
              <a:off x="9636267" y="3973397"/>
              <a:ext cx="171635" cy="956605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AE4FF717-FE0A-4742-A6A2-86BF3FD01E5C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1" t="17186" r="41170" b="27315"/>
            <a:stretch/>
          </p:blipFill>
          <p:spPr>
            <a:xfrm>
              <a:off x="10267045" y="3938564"/>
              <a:ext cx="171635" cy="956605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494436D7-E0EF-3347-B5E6-29CE241DDB12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1" t="17186" r="41170" b="27315"/>
            <a:stretch/>
          </p:blipFill>
          <p:spPr>
            <a:xfrm>
              <a:off x="10931032" y="3938564"/>
              <a:ext cx="171635" cy="956605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772629B-F215-6949-A4B4-F980E8104DE4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7" t="16732" r="31237" b="28023"/>
            <a:stretch/>
          </p:blipFill>
          <p:spPr>
            <a:xfrm>
              <a:off x="10964837" y="5134456"/>
              <a:ext cx="197243" cy="95222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4AEF6F40-3EB5-E543-8DE7-03E3C5F16F1F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17523" r="25059" b="27274"/>
            <a:stretch/>
          </p:blipFill>
          <p:spPr>
            <a:xfrm>
              <a:off x="7789029" y="4611760"/>
              <a:ext cx="157981" cy="951503"/>
            </a:xfrm>
            <a:prstGeom prst="rect">
              <a:avLst/>
            </a:prstGeom>
          </p:spPr>
        </p:pic>
        <p:sp>
          <p:nvSpPr>
            <p:cNvPr id="111" name="Oval 24">
              <a:extLst>
                <a:ext uri="{FF2B5EF4-FFF2-40B4-BE49-F238E27FC236}">
                  <a16:creationId xmlns:a16="http://schemas.microsoft.com/office/drawing/2014/main" id="{B2B00166-FEB0-9743-9DA5-5DAB0EC2E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2065" y="4118737"/>
              <a:ext cx="550863" cy="3714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en-US" altLang="zh-CN" sz="1800" dirty="0"/>
                <a:t> F205</a:t>
              </a:r>
            </a:p>
          </p:txBody>
        </p:sp>
        <p:sp>
          <p:nvSpPr>
            <p:cNvPr id="112" name="Line 42">
              <a:extLst>
                <a:ext uri="{FF2B5EF4-FFF2-40B4-BE49-F238E27FC236}">
                  <a16:creationId xmlns:a16="http://schemas.microsoft.com/office/drawing/2014/main" id="{EAB052FF-75B7-B34B-9D39-76738187F1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10489" y="3740541"/>
              <a:ext cx="10263" cy="3889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B823BD53-5C2F-1145-9262-3464FA5CB199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21" t="15919" r="2730" b="24725"/>
            <a:stretch/>
          </p:blipFill>
          <p:spPr>
            <a:xfrm>
              <a:off x="5565103" y="3906721"/>
              <a:ext cx="120068" cy="1023086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BE8BB56C-3A89-4145-94B5-597C16F4E01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0" t="15874" r="15062" b="25673"/>
            <a:stretch/>
          </p:blipFill>
          <p:spPr>
            <a:xfrm>
              <a:off x="9529463" y="5527332"/>
              <a:ext cx="189742" cy="1007521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65D1DE73-D97C-FA42-8CFD-3D84B187540C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09" t="16151" r="8542" b="26289"/>
            <a:stretch/>
          </p:blipFill>
          <p:spPr>
            <a:xfrm>
              <a:off x="3876147" y="3013255"/>
              <a:ext cx="166947" cy="992129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F1757310-5D8C-214F-B2CA-6DC69D3755DE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75" t="16256" r="5723" b="26722"/>
            <a:stretch/>
          </p:blipFill>
          <p:spPr>
            <a:xfrm>
              <a:off x="8338102" y="3763272"/>
              <a:ext cx="199330" cy="982857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FFCD40B-4D3E-404A-90E9-D4D64798EFC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40" t="16256" r="11298" b="26722"/>
            <a:stretch/>
          </p:blipFill>
          <p:spPr>
            <a:xfrm>
              <a:off x="7672035" y="3780264"/>
              <a:ext cx="161849" cy="982857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90FD1E76-56CC-6949-B66C-50902EE76A6B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84" t="16256" r="20626" b="26722"/>
            <a:stretch/>
          </p:blipFill>
          <p:spPr>
            <a:xfrm>
              <a:off x="8469086" y="4578477"/>
              <a:ext cx="274825" cy="98285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D911B5E-30AC-E24C-88AE-704AA758E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313" y="3369724"/>
            <a:ext cx="3415693" cy="34912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1285" y="973145"/>
            <a:ext cx="4159471" cy="273955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3 cases, no controls</a:t>
            </a:r>
          </a:p>
          <a:p>
            <a:pPr lvl="1"/>
            <a:r>
              <a:rPr lang="en-US" sz="1800" dirty="0"/>
              <a:t>3,176 candidates with global allele frequency threshold of ≤0.01</a:t>
            </a:r>
          </a:p>
          <a:p>
            <a:pPr lvl="1"/>
            <a:r>
              <a:rPr lang="en-US" sz="1800" dirty="0"/>
              <a:t>2,923 candidates with EUR-only!</a:t>
            </a:r>
          </a:p>
          <a:p>
            <a:r>
              <a:rPr lang="en-US" sz="2200" dirty="0"/>
              <a:t>PEDDY is a great tool for checking admixture</a:t>
            </a:r>
          </a:p>
          <a:p>
            <a:r>
              <a:rPr lang="en-US" sz="2400" dirty="0">
                <a:hlinkClick r:id="rId5"/>
              </a:rPr>
              <a:t>https://peddy.readthedocs.io/en/latest/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106944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Variant Calling –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501743" cy="4351338"/>
          </a:xfrm>
        </p:spPr>
        <p:txBody>
          <a:bodyPr/>
          <a:lstStyle/>
          <a:p>
            <a:r>
              <a:rPr lang="en-US" dirty="0"/>
              <a:t>Whole genome strongly preferred</a:t>
            </a:r>
          </a:p>
          <a:p>
            <a:pPr lvl="1"/>
            <a:r>
              <a:rPr lang="en-US" dirty="0"/>
              <a:t>&gt;=30X mean target depth</a:t>
            </a:r>
          </a:p>
          <a:p>
            <a:pPr lvl="1"/>
            <a:r>
              <a:rPr lang="en-US" dirty="0"/>
              <a:t>Far superior to exome for structural variants, copy number analysis, and SNP/INDEL detection</a:t>
            </a:r>
          </a:p>
          <a:p>
            <a:r>
              <a:rPr lang="en-US" dirty="0"/>
              <a:t>Germline exome</a:t>
            </a:r>
          </a:p>
          <a:p>
            <a:pPr lvl="1"/>
            <a:r>
              <a:rPr lang="en-US" dirty="0"/>
              <a:t>&gt;=50X mean depth</a:t>
            </a:r>
          </a:p>
          <a:p>
            <a:r>
              <a:rPr lang="en-US" dirty="0"/>
              <a:t>For familial/trio analyses, we strongly encourage early consultation</a:t>
            </a:r>
          </a:p>
          <a:p>
            <a:pPr lvl="1"/>
            <a:r>
              <a:rPr lang="en-US" dirty="0"/>
              <a:t>Selection of samples for sequencing can be CRUCIAL to maximizing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086" y="2743199"/>
            <a:ext cx="3242230" cy="384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10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27D8C-867A-CA4E-9AEC-85B52852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623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Other Considerations and Best Practices for Variant Analysis</a:t>
            </a:r>
          </a:p>
        </p:txBody>
      </p:sp>
    </p:spTree>
    <p:extLst>
      <p:ext uri="{BB962C8B-B14F-4D97-AF65-F5344CB8AC3E}">
        <p14:creationId xmlns:p14="http://schemas.microsoft.com/office/powerpoint/2010/main" val="1913557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27D8C-867A-CA4E-9AEC-85B52852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44" y="440277"/>
            <a:ext cx="10515600" cy="1325563"/>
          </a:xfrm>
        </p:spPr>
        <p:txBody>
          <a:bodyPr/>
          <a:lstStyle/>
          <a:p>
            <a:r>
              <a:rPr lang="en-US" dirty="0"/>
              <a:t>Other Considerations and Best Practices for Variant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AD0DD-FF4E-2647-8852-F0D6532DE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8255"/>
            <a:ext cx="10515600" cy="4351338"/>
          </a:xfrm>
        </p:spPr>
        <p:txBody>
          <a:bodyPr/>
          <a:lstStyle/>
          <a:p>
            <a:r>
              <a:rPr lang="en-US" dirty="0"/>
              <a:t>Visualization and validation is a necessity</a:t>
            </a:r>
          </a:p>
        </p:txBody>
      </p:sp>
    </p:spTree>
    <p:extLst>
      <p:ext uri="{BB962C8B-B14F-4D97-AF65-F5344CB8AC3E}">
        <p14:creationId xmlns:p14="http://schemas.microsoft.com/office/powerpoint/2010/main" val="1404064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Always Visualize Significant Variants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85" y="3422821"/>
            <a:ext cx="5041559" cy="3361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43" y="3422822"/>
            <a:ext cx="5041557" cy="33610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29268" y="3124219"/>
            <a:ext cx="165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True Positive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72696" y="3127631"/>
            <a:ext cx="149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False </a:t>
            </a:r>
            <a:r>
              <a:rPr lang="en-US" dirty="0"/>
              <a:t>Positive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739126"/>
            <a:ext cx="10515600" cy="4351338"/>
          </a:xfrm>
        </p:spPr>
        <p:txBody>
          <a:bodyPr/>
          <a:lstStyle/>
          <a:p>
            <a:r>
              <a:rPr lang="en-US" dirty="0"/>
              <a:t>ABSOLUTELY CRUCIAL!!</a:t>
            </a:r>
          </a:p>
          <a:p>
            <a:r>
              <a:rPr lang="en-US" dirty="0"/>
              <a:t>ALVIEW (</a:t>
            </a:r>
            <a:r>
              <a:rPr lang="en-US" dirty="0">
                <a:hlinkClick r:id="rId5"/>
              </a:rPr>
              <a:t>https://github.com/NCIP/alview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Internally-developed tool for BAM/SAM visualization (Richard Finney)</a:t>
            </a:r>
          </a:p>
        </p:txBody>
      </p:sp>
    </p:spTree>
    <p:extLst>
      <p:ext uri="{BB962C8B-B14F-4D97-AF65-F5344CB8AC3E}">
        <p14:creationId xmlns:p14="http://schemas.microsoft.com/office/powerpoint/2010/main" val="17452862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27D8C-867A-CA4E-9AEC-85B52852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44" y="440277"/>
            <a:ext cx="10515600" cy="1325563"/>
          </a:xfrm>
        </p:spPr>
        <p:txBody>
          <a:bodyPr/>
          <a:lstStyle/>
          <a:p>
            <a:r>
              <a:rPr lang="en-US" dirty="0"/>
              <a:t>Other Considerations and Best Practices for Variant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AD0DD-FF4E-2647-8852-F0D6532DE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8255"/>
            <a:ext cx="10515600" cy="4351338"/>
          </a:xfrm>
        </p:spPr>
        <p:txBody>
          <a:bodyPr/>
          <a:lstStyle/>
          <a:p>
            <a:r>
              <a:rPr lang="en-US" dirty="0"/>
              <a:t>Visualization and validation is a necessity</a:t>
            </a:r>
          </a:p>
          <a:p>
            <a:r>
              <a:rPr lang="en-US" dirty="0"/>
              <a:t>STRONGLY recommend WGS for any cell line or model organism to be used in quantitative analysis</a:t>
            </a:r>
          </a:p>
          <a:p>
            <a:pPr lvl="1"/>
            <a:r>
              <a:rPr lang="en-US" dirty="0"/>
              <a:t>Considerable variation exists among cell line replicates in gene and protein expression, and a major contributor to this is genetic heterogeneity</a:t>
            </a:r>
          </a:p>
          <a:p>
            <a:pPr lvl="1"/>
            <a:r>
              <a:rPr lang="en-US" dirty="0"/>
              <a:t>Model organisms can retain considerable levels of heterozygosity, even after long-term maintenance in colony</a:t>
            </a:r>
          </a:p>
          <a:p>
            <a:pPr lvl="1"/>
            <a:r>
              <a:rPr lang="en-US" dirty="0"/>
              <a:t>Back-crossing is a necessity</a:t>
            </a:r>
          </a:p>
          <a:p>
            <a:pPr lvl="1"/>
            <a:r>
              <a:rPr lang="en-US" dirty="0"/>
              <a:t>Drift causes cell lines and model organisms to randomly accumulate genetic differences from progenitors</a:t>
            </a:r>
          </a:p>
        </p:txBody>
      </p:sp>
    </p:spTree>
    <p:extLst>
      <p:ext uri="{BB962C8B-B14F-4D97-AF65-F5344CB8AC3E}">
        <p14:creationId xmlns:p14="http://schemas.microsoft.com/office/powerpoint/2010/main" val="4059693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1DE45-49F3-704E-809F-4C2A0722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811"/>
            <a:ext cx="10515600" cy="1325563"/>
          </a:xfrm>
        </p:spPr>
        <p:txBody>
          <a:bodyPr/>
          <a:lstStyle/>
          <a:p>
            <a:r>
              <a:rPr lang="en-US" dirty="0"/>
              <a:t>Variant Analysis in Cell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7B312-4155-3745-9C66-CE2B857F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3" y="1819889"/>
            <a:ext cx="315760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Can never assume your cell lines are homogenous!</a:t>
            </a:r>
          </a:p>
          <a:p>
            <a:r>
              <a:rPr lang="en-US" sz="2400" dirty="0"/>
              <a:t>This cell line had a </a:t>
            </a:r>
            <a:r>
              <a:rPr lang="en-US" sz="2400" dirty="0" err="1"/>
              <a:t>subclone</a:t>
            </a:r>
            <a:r>
              <a:rPr lang="en-US" sz="2400" dirty="0"/>
              <a:t> with an ARID1B loss</a:t>
            </a:r>
          </a:p>
          <a:p>
            <a:r>
              <a:rPr lang="en-US" sz="2400" dirty="0"/>
              <a:t>Another </a:t>
            </a:r>
            <a:r>
              <a:rPr lang="en-US" sz="2400" dirty="0" err="1"/>
              <a:t>subclone</a:t>
            </a:r>
            <a:r>
              <a:rPr lang="en-US" sz="2400" dirty="0"/>
              <a:t> had lost the Y chromosome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39E7D4-59FC-FB44-B9DF-6263B2BD4F46}"/>
              </a:ext>
            </a:extLst>
          </p:cNvPr>
          <p:cNvGrpSpPr/>
          <p:nvPr/>
        </p:nvGrpSpPr>
        <p:grpSpPr>
          <a:xfrm>
            <a:off x="5223352" y="1287006"/>
            <a:ext cx="6943594" cy="5545941"/>
            <a:chOff x="3095150" y="802392"/>
            <a:chExt cx="7702010" cy="60556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A6E476-FE56-274F-82DA-6F98ED469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5"/>
            <a:stretch/>
          </p:blipFill>
          <p:spPr>
            <a:xfrm>
              <a:off x="3095150" y="802392"/>
              <a:ext cx="7702010" cy="60556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3B3D2D-CB64-0A49-BC55-5C987F87B129}"/>
                </a:ext>
              </a:extLst>
            </p:cNvPr>
            <p:cNvSpPr/>
            <p:nvPr/>
          </p:nvSpPr>
          <p:spPr>
            <a:xfrm>
              <a:off x="5279136" y="802392"/>
              <a:ext cx="3645408" cy="591493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9B04DF-465B-D54B-825E-C97DADE7FB95}"/>
              </a:ext>
            </a:extLst>
          </p:cNvPr>
          <p:cNvSpPr txBox="1"/>
          <p:nvPr/>
        </p:nvSpPr>
        <p:spPr>
          <a:xfrm>
            <a:off x="3461438" y="2718603"/>
            <a:ext cx="1803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Replicates of a single-cell established line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CCC716A9-C720-294C-ABE7-514255B87997}"/>
              </a:ext>
            </a:extLst>
          </p:cNvPr>
          <p:cNvSpPr/>
          <p:nvPr/>
        </p:nvSpPr>
        <p:spPr>
          <a:xfrm>
            <a:off x="4972833" y="2141951"/>
            <a:ext cx="225466" cy="214195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219B51-98F8-254C-A009-308FF1A3A985}"/>
              </a:ext>
            </a:extLst>
          </p:cNvPr>
          <p:cNvSpPr txBox="1"/>
          <p:nvPr/>
        </p:nvSpPr>
        <p:spPr>
          <a:xfrm>
            <a:off x="3311515" y="5024232"/>
            <a:ext cx="1803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Replicates of the parental cell line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F9D52231-22F6-C240-9B5E-222D16DAFCE4}"/>
              </a:ext>
            </a:extLst>
          </p:cNvPr>
          <p:cNvSpPr/>
          <p:nvPr/>
        </p:nvSpPr>
        <p:spPr>
          <a:xfrm>
            <a:off x="4986200" y="4333278"/>
            <a:ext cx="225466" cy="214195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Germline vs Somatic Variant Calling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539387"/>
              </p:ext>
            </p:extLst>
          </p:nvPr>
        </p:nvGraphicFramePr>
        <p:xfrm>
          <a:off x="6096000" y="3606800"/>
          <a:ext cx="5811794" cy="325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0511615"/>
              </p:ext>
            </p:extLst>
          </p:nvPr>
        </p:nvGraphicFramePr>
        <p:xfrm>
          <a:off x="177113" y="3429000"/>
          <a:ext cx="564292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E4DEE10-B618-D14B-9925-CF353CCD29A5}"/>
              </a:ext>
            </a:extLst>
          </p:cNvPr>
          <p:cNvSpPr txBox="1"/>
          <p:nvPr/>
        </p:nvSpPr>
        <p:spPr>
          <a:xfrm>
            <a:off x="252269" y="1772954"/>
            <a:ext cx="541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Within-sample germline allele frequency variance is driven by sample quality and sequencing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Amount of sample input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Sequencing depth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Read/base quality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64EEA-765C-8B4C-9B29-630336E011B9}"/>
              </a:ext>
            </a:extLst>
          </p:cNvPr>
          <p:cNvSpPr txBox="1"/>
          <p:nvPr/>
        </p:nvSpPr>
        <p:spPr>
          <a:xfrm>
            <a:off x="6253893" y="1754188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Somatic allele frequency variance is driven by MANY more factors: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Sample quality and sequencing quality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Subclonality</a:t>
            </a:r>
            <a:r>
              <a:rPr lang="en-US" b="1" dirty="0">
                <a:solidFill>
                  <a:srgbClr val="FF0000"/>
                </a:solidFill>
              </a:rPr>
              <a:t>/heterogeneity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Copy number variation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Tumor purity</a:t>
            </a:r>
          </a:p>
        </p:txBody>
      </p:sp>
    </p:spTree>
    <p:extLst>
      <p:ext uri="{BB962C8B-B14F-4D97-AF65-F5344CB8AC3E}">
        <p14:creationId xmlns:p14="http://schemas.microsoft.com/office/powerpoint/2010/main" val="3568458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97"/>
            <a:ext cx="10515600" cy="1325563"/>
          </a:xfrm>
        </p:spPr>
        <p:txBody>
          <a:bodyPr/>
          <a:lstStyle/>
          <a:p>
            <a:r>
              <a:rPr lang="en-US" dirty="0"/>
              <a:t>Variant Analysis in Animal Models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0" y="1287379"/>
          <a:ext cx="576312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6156157" y="1287379"/>
          <a:ext cx="58834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0" y="4030579"/>
          <a:ext cx="576312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47955" y="4528653"/>
            <a:ext cx="4463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Mice have retained significant levels of heterozygosity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Vary considerably in regional gene expression</a:t>
            </a:r>
          </a:p>
        </p:txBody>
      </p:sp>
    </p:spTree>
    <p:extLst>
      <p:ext uri="{BB962C8B-B14F-4D97-AF65-F5344CB8AC3E}">
        <p14:creationId xmlns:p14="http://schemas.microsoft.com/office/powerpoint/2010/main" val="32638308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8" t="16421" r="28245" b="14309"/>
          <a:stretch/>
        </p:blipFill>
        <p:spPr>
          <a:xfrm>
            <a:off x="210164" y="-13594"/>
            <a:ext cx="3156856" cy="3174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 t="14603" r="18843" b="13492"/>
          <a:stretch/>
        </p:blipFill>
        <p:spPr>
          <a:xfrm>
            <a:off x="4170027" y="-41966"/>
            <a:ext cx="3269802" cy="3213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8" t="14287" r="18691" b="13174"/>
          <a:stretch/>
        </p:blipFill>
        <p:spPr>
          <a:xfrm>
            <a:off x="8403299" y="42368"/>
            <a:ext cx="3307075" cy="32432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7226" y="-77394"/>
            <a:ext cx="1453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Hypervariable</a:t>
            </a:r>
          </a:p>
          <a:p>
            <a:r>
              <a:rPr lang="en-US" sz="1400" dirty="0"/>
              <a:t>regions excluded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 t="13333" r="18373" b="13016"/>
          <a:stretch/>
        </p:blipFill>
        <p:spPr>
          <a:xfrm>
            <a:off x="8555193" y="3458442"/>
            <a:ext cx="3322562" cy="33029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10210" y="25388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Hypervariable regions </a:t>
            </a:r>
          </a:p>
          <a:p>
            <a:r>
              <a:rPr lang="en-US" sz="1400" dirty="0"/>
              <a:t>only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9843" y="3391354"/>
            <a:ext cx="1573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Chr8 hypervariable</a:t>
            </a:r>
          </a:p>
          <a:p>
            <a:r>
              <a:rPr lang="en-US" sz="1400" dirty="0"/>
              <a:t>regions only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52728"/>
            <a:ext cx="109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All </a:t>
            </a:r>
            <a:r>
              <a:rPr lang="en-US" sz="1400"/>
              <a:t>germline </a:t>
            </a:r>
          </a:p>
          <a:p>
            <a:r>
              <a:rPr lang="en-US" sz="1400" dirty="0"/>
              <a:t>variants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 t="14445" r="18799" b="12222"/>
          <a:stretch/>
        </p:blipFill>
        <p:spPr>
          <a:xfrm>
            <a:off x="189944" y="3502498"/>
            <a:ext cx="3435000" cy="33881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9719" y="3317869"/>
            <a:ext cx="1664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Chr11 </a:t>
            </a:r>
            <a:r>
              <a:rPr lang="en-US" sz="1400" dirty="0"/>
              <a:t>hypervariable</a:t>
            </a:r>
          </a:p>
          <a:p>
            <a:r>
              <a:rPr lang="en-US" sz="1400" dirty="0"/>
              <a:t>regions only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t="12985" r="17705" b="13968"/>
          <a:stretch/>
        </p:blipFill>
        <p:spPr>
          <a:xfrm>
            <a:off x="4170027" y="3354293"/>
            <a:ext cx="3526972" cy="34071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95995" y="3291468"/>
            <a:ext cx="1573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Chr6 hypervariable</a:t>
            </a:r>
          </a:p>
          <a:p>
            <a:r>
              <a:rPr lang="en-US" sz="1400" dirty="0"/>
              <a:t>regions only</a:t>
            </a:r>
          </a:p>
        </p:txBody>
      </p:sp>
    </p:spTree>
    <p:extLst>
      <p:ext uri="{BB962C8B-B14F-4D97-AF65-F5344CB8AC3E}">
        <p14:creationId xmlns:p14="http://schemas.microsoft.com/office/powerpoint/2010/main" val="20097277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E7F6-927D-CB4A-92EB-652EB354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</a:t>
            </a:r>
            <a:r>
              <a:rPr lang="en-US" dirty="0" err="1"/>
              <a:t>omic</a:t>
            </a:r>
            <a:r>
              <a:rPr lang="en-US" dirty="0"/>
              <a:t>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CA75A-D2C0-5A48-9DB7-3A39AA963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 and protein expression data can be used to prioritize variants and genes</a:t>
            </a:r>
          </a:p>
          <a:p>
            <a:pPr lvl="1"/>
            <a:r>
              <a:rPr lang="en-US" dirty="0"/>
              <a:t>Especially critical in underpowered, small cohort analyses</a:t>
            </a:r>
          </a:p>
          <a:p>
            <a:r>
              <a:rPr lang="en-US" dirty="0"/>
              <a:t>Germline or somatic variants that do not have expression consequences at the gene and/or pathway level can be reduced in priority</a:t>
            </a:r>
          </a:p>
          <a:p>
            <a:r>
              <a:rPr lang="en-US" dirty="0"/>
              <a:t>Powerful method for prioritizing non-coding mutations in WGS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40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971B5-E8D3-4345-998C-18EB4E1D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Familial Eosinophilia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029CC-3BC8-8C4F-84A7-8FAFA6D0C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15" y="157848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Maps to 90 Mb window on chromosome 5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WGS</a:t>
            </a:r>
            <a:r>
              <a:rPr lang="en-US" dirty="0"/>
              <a:t> and </a:t>
            </a:r>
            <a:r>
              <a:rPr lang="en-US" b="1" dirty="0" err="1">
                <a:solidFill>
                  <a:srgbClr val="00B050"/>
                </a:solidFill>
              </a:rPr>
              <a:t>RNAseq</a:t>
            </a:r>
            <a:r>
              <a:rPr lang="en-US" dirty="0"/>
              <a:t> was generated approximately 18 months ago</a:t>
            </a:r>
          </a:p>
          <a:p>
            <a:r>
              <a:rPr lang="en-US" b="1" dirty="0">
                <a:solidFill>
                  <a:srgbClr val="FF0000"/>
                </a:solidFill>
              </a:rPr>
              <a:t>WGS</a:t>
            </a:r>
          </a:p>
          <a:p>
            <a:pPr lvl="1"/>
            <a:r>
              <a:rPr lang="en-US" dirty="0"/>
              <a:t>5 </a:t>
            </a:r>
            <a:r>
              <a:rPr lang="en-US" dirty="0" err="1"/>
              <a:t>affecteds</a:t>
            </a:r>
            <a:r>
              <a:rPr lang="en-US" dirty="0"/>
              <a:t>, 1 unaffected</a:t>
            </a:r>
          </a:p>
          <a:p>
            <a:r>
              <a:rPr lang="en-US" b="1" dirty="0" err="1">
                <a:solidFill>
                  <a:srgbClr val="00B050"/>
                </a:solidFill>
              </a:rPr>
              <a:t>RNAseq</a:t>
            </a:r>
            <a:endParaRPr lang="en-US" b="1" dirty="0">
              <a:solidFill>
                <a:srgbClr val="00B050"/>
              </a:solidFill>
            </a:endParaRPr>
          </a:p>
          <a:p>
            <a:pPr lvl="1"/>
            <a:r>
              <a:rPr lang="en-US" dirty="0"/>
              <a:t>5 </a:t>
            </a:r>
            <a:r>
              <a:rPr lang="en-US" dirty="0" err="1"/>
              <a:t>affecteds</a:t>
            </a:r>
            <a:r>
              <a:rPr lang="en-US" dirty="0"/>
              <a:t>, 5 </a:t>
            </a:r>
            <a:r>
              <a:rPr lang="en-US" dirty="0" err="1"/>
              <a:t>unaffecteds</a:t>
            </a:r>
            <a:endParaRPr lang="en-US" dirty="0"/>
          </a:p>
          <a:p>
            <a:pPr lvl="1"/>
            <a:r>
              <a:rPr lang="en-US" dirty="0"/>
              <a:t>PBMCs</a:t>
            </a:r>
          </a:p>
          <a:p>
            <a:pPr lvl="2"/>
            <a:r>
              <a:rPr lang="en-US" dirty="0"/>
              <a:t>Not ideal tissue source</a:t>
            </a:r>
          </a:p>
          <a:p>
            <a:pPr lvl="2"/>
            <a:r>
              <a:rPr lang="en-US" dirty="0"/>
              <a:t>Neutrophil progenitors in marrow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C1E164-8952-5945-96EB-D970B94C2916}"/>
              </a:ext>
            </a:extLst>
          </p:cNvPr>
          <p:cNvGrpSpPr>
            <a:grpSpLocks noChangeAspect="1"/>
          </p:cNvGrpSpPr>
          <p:nvPr/>
        </p:nvGrpSpPr>
        <p:grpSpPr>
          <a:xfrm>
            <a:off x="5933917" y="2724189"/>
            <a:ext cx="5861784" cy="4052159"/>
            <a:chOff x="4273894" y="2598822"/>
            <a:chExt cx="4884821" cy="33767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219963-3A1A-4D42-921B-9030903BD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3894" y="2598822"/>
              <a:ext cx="4884821" cy="337679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D9A7D6-E845-4545-83F1-8530C9D69DBC}"/>
                </a:ext>
              </a:extLst>
            </p:cNvPr>
            <p:cNvGrpSpPr/>
            <p:nvPr/>
          </p:nvGrpSpPr>
          <p:grpSpPr>
            <a:xfrm>
              <a:off x="4749985" y="3875263"/>
              <a:ext cx="321566" cy="316183"/>
              <a:chOff x="6333314" y="4024017"/>
              <a:chExt cx="428754" cy="42157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186BBC0-52A7-CB40-BDE4-242590D8BB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07485" y="4107503"/>
                <a:ext cx="310074" cy="28799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22F878E-1D13-1B41-ADFD-D337AC3173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33314" y="4024017"/>
                <a:ext cx="428754" cy="421577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FE673D8-CAC9-A341-875D-5185D3B5DAE1}"/>
                </a:ext>
              </a:extLst>
            </p:cNvPr>
            <p:cNvGrpSpPr/>
            <p:nvPr/>
          </p:nvGrpSpPr>
          <p:grpSpPr>
            <a:xfrm>
              <a:off x="5760689" y="3209329"/>
              <a:ext cx="321566" cy="316183"/>
              <a:chOff x="6333314" y="4024017"/>
              <a:chExt cx="428754" cy="42157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111E8F2-4EF8-2347-B191-DED334DC7F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07485" y="4107503"/>
                <a:ext cx="310074" cy="28799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A49DE0A-C33A-F24D-8541-56E9502D1D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33314" y="4024017"/>
                <a:ext cx="428754" cy="421577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2D6F18-615F-FE4A-ABE9-678024EAE7EB}"/>
                </a:ext>
              </a:extLst>
            </p:cNvPr>
            <p:cNvGrpSpPr/>
            <p:nvPr/>
          </p:nvGrpSpPr>
          <p:grpSpPr>
            <a:xfrm>
              <a:off x="5270851" y="3875263"/>
              <a:ext cx="321566" cy="316183"/>
              <a:chOff x="6333314" y="4024017"/>
              <a:chExt cx="428754" cy="42157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57F1EB4-CAE5-E04B-8B67-6B3830DB36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07485" y="4107503"/>
                <a:ext cx="310074" cy="28799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AFDAB1B-5223-FE4E-8915-CC9F9F8888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33314" y="4024017"/>
                <a:ext cx="428754" cy="421577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D7B793-DE3E-DC44-92D6-A61A949C2137}"/>
                </a:ext>
              </a:extLst>
            </p:cNvPr>
            <p:cNvGrpSpPr/>
            <p:nvPr/>
          </p:nvGrpSpPr>
          <p:grpSpPr>
            <a:xfrm>
              <a:off x="6082255" y="3863037"/>
              <a:ext cx="565895" cy="316183"/>
              <a:chOff x="6007542" y="4024017"/>
              <a:chExt cx="754526" cy="42157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7CE2459-1654-E543-B625-DE296D19F6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07485" y="4107503"/>
                <a:ext cx="310074" cy="28799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77027EB-ECE2-6B4A-9EE4-5B2C6419C2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07542" y="4024017"/>
                <a:ext cx="754526" cy="421577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E7FA167-F1F7-304D-B8B2-B01C29B76F75}"/>
                </a:ext>
              </a:extLst>
            </p:cNvPr>
            <p:cNvGrpSpPr/>
            <p:nvPr/>
          </p:nvGrpSpPr>
          <p:grpSpPr>
            <a:xfrm>
              <a:off x="5299407" y="4516401"/>
              <a:ext cx="321566" cy="316183"/>
              <a:chOff x="6333314" y="4024017"/>
              <a:chExt cx="428754" cy="42157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20158FD-1A7B-E740-979B-DA62999EDF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07485" y="4107503"/>
                <a:ext cx="310074" cy="28799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3ED1BFE-0C1F-C945-A5CF-6B505579C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33314" y="4024017"/>
                <a:ext cx="428754" cy="421577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570DB4-36D2-C74B-AED7-941E12A35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1288" y="4538692"/>
              <a:ext cx="321566" cy="316183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9A7B22-1EBA-8E4C-A0DC-289DCFBF56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1429" y="4513998"/>
              <a:ext cx="321566" cy="316183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3834378-F5E0-4F45-ADD7-EDDA57D9BD12}"/>
                </a:ext>
              </a:extLst>
            </p:cNvPr>
            <p:cNvGrpSpPr/>
            <p:nvPr/>
          </p:nvGrpSpPr>
          <p:grpSpPr>
            <a:xfrm>
              <a:off x="7011403" y="3845954"/>
              <a:ext cx="531697" cy="316183"/>
              <a:chOff x="6053139" y="4024017"/>
              <a:chExt cx="708929" cy="42157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11F955E-5B81-5B49-BEC4-E614F90114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07485" y="4107503"/>
                <a:ext cx="310074" cy="28799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D1585FA-0C5F-5948-A129-9BA1D9BAB6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53139" y="4024017"/>
                <a:ext cx="708929" cy="421577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24047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Haplotype Caller SNPS/INDELs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077200" cy="4351338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Filtering on WGS data using following criteria: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Autosomal Dominant Model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Rare variant based on ethnicity-aware filtering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&lt;0.001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ExAC_NFE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(non-TCGA)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&lt;0.01 1kGenomes_Eur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Occurs in linkage window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Regulatory evidence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72517" y="436561"/>
            <a:ext cx="1426994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8,464,822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80344" y="1645839"/>
            <a:ext cx="1039067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45,829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7042" y="2853014"/>
            <a:ext cx="883575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6,935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94169" y="4016238"/>
            <a:ext cx="651140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573</a:t>
            </a:r>
          </a:p>
        </p:txBody>
      </p:sp>
      <p:sp>
        <p:nvSpPr>
          <p:cNvPr id="9" name="Down Arrow 8"/>
          <p:cNvSpPr/>
          <p:nvPr/>
        </p:nvSpPr>
        <p:spPr>
          <a:xfrm>
            <a:off x="9248802" y="881322"/>
            <a:ext cx="484632" cy="7195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813100" y="1000125"/>
            <a:ext cx="114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Pedigree-based</a:t>
            </a:r>
          </a:p>
          <a:p>
            <a:r>
              <a:rPr lang="en-US" sz="1200" dirty="0"/>
              <a:t>filtering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9248802" y="2120014"/>
            <a:ext cx="484632" cy="7195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857078" y="2132026"/>
            <a:ext cx="1607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Remove common vars.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&lt;0.001 </a:t>
            </a:r>
            <a:r>
              <a:rPr lang="en-US" sz="1200" dirty="0" err="1"/>
              <a:t>ExAC_NFE</a:t>
            </a:r>
            <a:endParaRPr lang="en-US" sz="1200" dirty="0"/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&lt;0.01 1kG_Eur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9277378" y="3314679"/>
            <a:ext cx="484632" cy="7195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857078" y="4518296"/>
            <a:ext cx="2278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Regulatory evidence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Transcription Factor Binding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Overlapping regulatory feature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29650" y="100011"/>
            <a:ext cx="16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Variant Filtering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7F38D4-3B91-B34F-B411-2E688C578947}"/>
              </a:ext>
            </a:extLst>
          </p:cNvPr>
          <p:cNvSpPr txBox="1"/>
          <p:nvPr/>
        </p:nvSpPr>
        <p:spPr>
          <a:xfrm>
            <a:off x="9935187" y="3492270"/>
            <a:ext cx="2055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Chr5:90,000,000-175,000,000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3BBFAB4D-A16C-2F43-8242-4802CABFA5E6}"/>
              </a:ext>
            </a:extLst>
          </p:cNvPr>
          <p:cNvSpPr/>
          <p:nvPr/>
        </p:nvSpPr>
        <p:spPr>
          <a:xfrm>
            <a:off x="9277378" y="4459913"/>
            <a:ext cx="484632" cy="7195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936AE0-4297-DC41-887C-171838A58CF9}"/>
              </a:ext>
            </a:extLst>
          </p:cNvPr>
          <p:cNvSpPr txBox="1"/>
          <p:nvPr/>
        </p:nvSpPr>
        <p:spPr>
          <a:xfrm>
            <a:off x="9274862" y="5194960"/>
            <a:ext cx="495649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23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35F015D1-18B6-2843-A9F6-C15860D2E210}"/>
              </a:ext>
            </a:extLst>
          </p:cNvPr>
          <p:cNvGraphicFramePr>
            <a:graphicFrameLocks/>
          </p:cNvGraphicFramePr>
          <p:nvPr/>
        </p:nvGraphicFramePr>
        <p:xfrm>
          <a:off x="381000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2151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L5_RNAse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6715"/>
            <a:ext cx="9144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630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L5_RNAseq_zoo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4079"/>
            <a:ext cx="9144000" cy="53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686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27D8C-867A-CA4E-9AEC-85B52852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44" y="440277"/>
            <a:ext cx="10515600" cy="1325563"/>
          </a:xfrm>
        </p:spPr>
        <p:txBody>
          <a:bodyPr/>
          <a:lstStyle/>
          <a:p>
            <a:r>
              <a:rPr lang="en-US" dirty="0"/>
              <a:t>Long-read technologies (PacBio and Nanopore)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AD0DD-FF4E-2647-8852-F0D6532DE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8255"/>
            <a:ext cx="10515600" cy="4351338"/>
          </a:xfrm>
        </p:spPr>
        <p:txBody>
          <a:bodyPr/>
          <a:lstStyle/>
          <a:p>
            <a:r>
              <a:rPr lang="en-US" dirty="0"/>
              <a:t>High error rate, approaching 10%</a:t>
            </a:r>
          </a:p>
          <a:p>
            <a:r>
              <a:rPr lang="en-US" dirty="0"/>
              <a:t>Can call and phase all variant types (SNPs, INDELs, SVs/CNVs) from one data 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68C81-77D6-0543-9D01-C37E1DC86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805" y="2869016"/>
            <a:ext cx="3831771" cy="2328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138F06-819D-5143-BCC5-32355E53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24" y="3340089"/>
            <a:ext cx="3943350" cy="2647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E93F2-3CD6-1A40-B3BD-B0DB40BA4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920" y="4504063"/>
            <a:ext cx="3831771" cy="2435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8A9072-BE2D-3841-AD29-FFB094378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950" y="4337967"/>
            <a:ext cx="3895799" cy="25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194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7F503-AB74-AB4D-B1CD-B8284E1D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2" y="186998"/>
            <a:ext cx="10515600" cy="1325563"/>
          </a:xfrm>
        </p:spPr>
        <p:txBody>
          <a:bodyPr/>
          <a:lstStyle/>
          <a:p>
            <a:r>
              <a:rPr lang="en-US" dirty="0"/>
              <a:t>PacBio Variant Calling</a:t>
            </a:r>
            <a:br>
              <a:rPr lang="en-US" dirty="0"/>
            </a:br>
            <a:r>
              <a:rPr lang="en-US" dirty="0"/>
              <a:t>(SNPs/INDELs/SVs)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7047A-2678-8C4E-B872-60DB8A5CD7E6}"/>
              </a:ext>
            </a:extLst>
          </p:cNvPr>
          <p:cNvSpPr txBox="1"/>
          <p:nvPr/>
        </p:nvSpPr>
        <p:spPr>
          <a:xfrm>
            <a:off x="9349410" y="77388"/>
            <a:ext cx="11953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Raw Reads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84785-20E9-4942-8CDD-94B67D0BC1D9}"/>
              </a:ext>
            </a:extLst>
          </p:cNvPr>
          <p:cNvSpPr txBox="1"/>
          <p:nvPr/>
        </p:nvSpPr>
        <p:spPr>
          <a:xfrm>
            <a:off x="8415964" y="942142"/>
            <a:ext cx="11049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CCS reads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FFFDBD-24B9-C347-A0CB-AF173F21DD7C}"/>
              </a:ext>
            </a:extLst>
          </p:cNvPr>
          <p:cNvCxnSpPr>
            <a:stCxn id="4" idx="2"/>
          </p:cNvCxnSpPr>
          <p:nvPr/>
        </p:nvCxnSpPr>
        <p:spPr>
          <a:xfrm flipH="1">
            <a:off x="9544054" y="446720"/>
            <a:ext cx="403020" cy="4610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7D1A2A-30CE-6047-A054-4504966BD5B1}"/>
              </a:ext>
            </a:extLst>
          </p:cNvPr>
          <p:cNvSpPr txBox="1"/>
          <p:nvPr/>
        </p:nvSpPr>
        <p:spPr>
          <a:xfrm>
            <a:off x="11003516" y="1061979"/>
            <a:ext cx="1034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nanoplot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A3FFD3-9E3E-0445-B82B-A0D723D9F6BC}"/>
              </a:ext>
            </a:extLst>
          </p:cNvPr>
          <p:cNvSpPr txBox="1"/>
          <p:nvPr/>
        </p:nvSpPr>
        <p:spPr>
          <a:xfrm>
            <a:off x="10003061" y="1052454"/>
            <a:ext cx="7425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fastqc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B477E7-8DD6-7F42-A980-786F81F709EA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>
            <a:off x="9947074" y="446720"/>
            <a:ext cx="427243" cy="6057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80FA9C-B4B5-EE4B-AA50-2B687E6ABD28}"/>
              </a:ext>
            </a:extLst>
          </p:cNvPr>
          <p:cNvCxnSpPr>
            <a:cxnSpLocks/>
          </p:cNvCxnSpPr>
          <p:nvPr/>
        </p:nvCxnSpPr>
        <p:spPr>
          <a:xfrm>
            <a:off x="10141718" y="737151"/>
            <a:ext cx="861798" cy="3248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B89649-F08E-EF48-99C0-533C95FDA51D}"/>
              </a:ext>
            </a:extLst>
          </p:cNvPr>
          <p:cNvSpPr txBox="1"/>
          <p:nvPr/>
        </p:nvSpPr>
        <p:spPr>
          <a:xfrm>
            <a:off x="10367907" y="561198"/>
            <a:ext cx="12939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/>
              <a:t>raw read qc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50053-C467-3547-A1C7-461037D7ED3B}"/>
              </a:ext>
            </a:extLst>
          </p:cNvPr>
          <p:cNvSpPr txBox="1"/>
          <p:nvPr/>
        </p:nvSpPr>
        <p:spPr>
          <a:xfrm>
            <a:off x="10646151" y="1887845"/>
            <a:ext cx="1034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nanoplot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A39D6-E3B7-6246-9BEC-2D76384EDD78}"/>
              </a:ext>
            </a:extLst>
          </p:cNvPr>
          <p:cNvSpPr txBox="1"/>
          <p:nvPr/>
        </p:nvSpPr>
        <p:spPr>
          <a:xfrm>
            <a:off x="9645696" y="1878320"/>
            <a:ext cx="7425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fastqc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1E9789-CEDF-0D4E-B4B9-8391266DF324}"/>
              </a:ext>
            </a:extLst>
          </p:cNvPr>
          <p:cNvCxnSpPr>
            <a:cxnSpLocks/>
          </p:cNvCxnSpPr>
          <p:nvPr/>
        </p:nvCxnSpPr>
        <p:spPr>
          <a:xfrm>
            <a:off x="9544054" y="1311474"/>
            <a:ext cx="1102097" cy="576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A3B5976-3E32-6C43-8FC6-69ACAC6091F4}"/>
              </a:ext>
            </a:extLst>
          </p:cNvPr>
          <p:cNvSpPr txBox="1"/>
          <p:nvPr/>
        </p:nvSpPr>
        <p:spPr>
          <a:xfrm>
            <a:off x="10308414" y="1459887"/>
            <a:ext cx="12117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/>
              <a:t>ccs read qc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6658CF-2B0C-454A-AB6D-902F624E6628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9981600" y="1529914"/>
            <a:ext cx="35352" cy="348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F8B0137-8010-4241-A843-BC96683B4E9A}"/>
              </a:ext>
            </a:extLst>
          </p:cNvPr>
          <p:cNvSpPr txBox="1"/>
          <p:nvPr/>
        </p:nvSpPr>
        <p:spPr>
          <a:xfrm>
            <a:off x="7403559" y="1715041"/>
            <a:ext cx="20537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minimap2 (pbmm2)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C6E2C6-C3AA-9940-AD88-372E8D1C4DD4}"/>
              </a:ext>
            </a:extLst>
          </p:cNvPr>
          <p:cNvCxnSpPr>
            <a:cxnSpLocks/>
          </p:cNvCxnSpPr>
          <p:nvPr/>
        </p:nvCxnSpPr>
        <p:spPr>
          <a:xfrm flipH="1">
            <a:off x="8415964" y="1311474"/>
            <a:ext cx="277936" cy="3792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31A3D1B-A0F1-DC4F-8962-7223102D2ACF}"/>
              </a:ext>
            </a:extLst>
          </p:cNvPr>
          <p:cNvSpPr txBox="1"/>
          <p:nvPr/>
        </p:nvSpPr>
        <p:spPr>
          <a:xfrm>
            <a:off x="7533906" y="1302481"/>
            <a:ext cx="105400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/>
              <a:t>map to ref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1E339-4A09-CA43-B8DE-7570B360167B}"/>
              </a:ext>
            </a:extLst>
          </p:cNvPr>
          <p:cNvSpPr txBox="1"/>
          <p:nvPr/>
        </p:nvSpPr>
        <p:spPr>
          <a:xfrm>
            <a:off x="10995105" y="3150075"/>
            <a:ext cx="10615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qualimap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54EA6F-2D59-9A4B-B16E-B089AF6DE9E4}"/>
              </a:ext>
            </a:extLst>
          </p:cNvPr>
          <p:cNvCxnSpPr>
            <a:cxnSpLocks/>
          </p:cNvCxnSpPr>
          <p:nvPr/>
        </p:nvCxnSpPr>
        <p:spPr>
          <a:xfrm>
            <a:off x="9334512" y="2091122"/>
            <a:ext cx="568081" cy="11208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367CDF-7B70-1445-8A0C-4F503B3200A4}"/>
              </a:ext>
            </a:extLst>
          </p:cNvPr>
          <p:cNvCxnSpPr>
            <a:cxnSpLocks/>
          </p:cNvCxnSpPr>
          <p:nvPr/>
        </p:nvCxnSpPr>
        <p:spPr>
          <a:xfrm>
            <a:off x="8232506" y="2091122"/>
            <a:ext cx="0" cy="367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A849CEB-11B0-2944-ADF5-A80791983E5C}"/>
              </a:ext>
            </a:extLst>
          </p:cNvPr>
          <p:cNvSpPr txBox="1"/>
          <p:nvPr/>
        </p:nvSpPr>
        <p:spPr>
          <a:xfrm>
            <a:off x="10344207" y="3580998"/>
            <a:ext cx="10282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samtools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56FF28-9E3A-7E48-8FA7-A5F99DA0F04C}"/>
              </a:ext>
            </a:extLst>
          </p:cNvPr>
          <p:cNvSpPr txBox="1"/>
          <p:nvPr/>
        </p:nvSpPr>
        <p:spPr>
          <a:xfrm>
            <a:off x="9484619" y="3211987"/>
            <a:ext cx="7646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picard</a:t>
            </a:r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7F1276-FF8F-A846-A023-852996220AED}"/>
              </a:ext>
            </a:extLst>
          </p:cNvPr>
          <p:cNvCxnSpPr>
            <a:cxnSpLocks/>
          </p:cNvCxnSpPr>
          <p:nvPr/>
        </p:nvCxnSpPr>
        <p:spPr>
          <a:xfrm>
            <a:off x="9524863" y="2473632"/>
            <a:ext cx="1510841" cy="6478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8CBC92C-9962-F94A-8044-0169671653CC}"/>
              </a:ext>
            </a:extLst>
          </p:cNvPr>
          <p:cNvCxnSpPr>
            <a:cxnSpLocks/>
          </p:cNvCxnSpPr>
          <p:nvPr/>
        </p:nvCxnSpPr>
        <p:spPr>
          <a:xfrm>
            <a:off x="9524863" y="2473632"/>
            <a:ext cx="1225162" cy="10787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B734CF8-B550-C047-8C3D-9DC4F659D88C}"/>
              </a:ext>
            </a:extLst>
          </p:cNvPr>
          <p:cNvSpPr txBox="1"/>
          <p:nvPr/>
        </p:nvSpPr>
        <p:spPr>
          <a:xfrm>
            <a:off x="10469340" y="2642133"/>
            <a:ext cx="8723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/>
              <a:t>bam qc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9D8111-36AE-7248-A1EB-EFFAD8892E94}"/>
              </a:ext>
            </a:extLst>
          </p:cNvPr>
          <p:cNvSpPr txBox="1"/>
          <p:nvPr/>
        </p:nvSpPr>
        <p:spPr>
          <a:xfrm>
            <a:off x="6913430" y="2452443"/>
            <a:ext cx="2512978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GATK4</a:t>
            </a:r>
          </a:p>
          <a:p>
            <a:pPr algn="ctr"/>
            <a:r>
              <a:rPr lang="en-US" dirty="0" err="1"/>
              <a:t>HaplotypeCaller</a:t>
            </a:r>
            <a:endParaRPr lang="en-US" dirty="0"/>
          </a:p>
          <a:p>
            <a:r>
              <a:rPr lang="en-US" sz="1200" i="1" dirty="0"/>
              <a:t>PacBio-specific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--</a:t>
            </a:r>
            <a:r>
              <a:rPr lang="en-US" sz="1200" i="1" dirty="0" err="1"/>
              <a:t>pcr</a:t>
            </a:r>
            <a:r>
              <a:rPr lang="en-US" sz="1200" i="1" dirty="0"/>
              <a:t>-indel-model AGGRESSIVE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--minimum-mapping-quality 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 err="1"/>
              <a:t>AS_StandardAnnotation</a:t>
            </a:r>
            <a:endParaRPr lang="en-US" sz="1200" i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02C4DC-FC61-0246-ACC3-DE97CA906B91}"/>
              </a:ext>
            </a:extLst>
          </p:cNvPr>
          <p:cNvSpPr txBox="1"/>
          <p:nvPr/>
        </p:nvSpPr>
        <p:spPr>
          <a:xfrm>
            <a:off x="6123480" y="2663522"/>
            <a:ext cx="85555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SNP/INDEL</a:t>
            </a:r>
          </a:p>
          <a:p>
            <a:pPr algn="ctr"/>
            <a:r>
              <a:rPr lang="en-US" sz="1200" i="1" dirty="0"/>
              <a:t>calling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F9585D9-2B60-224E-92C3-77F384744F4D}"/>
              </a:ext>
            </a:extLst>
          </p:cNvPr>
          <p:cNvCxnSpPr>
            <a:cxnSpLocks/>
          </p:cNvCxnSpPr>
          <p:nvPr/>
        </p:nvCxnSpPr>
        <p:spPr>
          <a:xfrm>
            <a:off x="8225879" y="3837438"/>
            <a:ext cx="0" cy="4973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A8FB871-97E6-F14B-BE0C-2FF0825D5BDC}"/>
              </a:ext>
            </a:extLst>
          </p:cNvPr>
          <p:cNvSpPr txBox="1"/>
          <p:nvPr/>
        </p:nvSpPr>
        <p:spPr>
          <a:xfrm>
            <a:off x="7101558" y="4351150"/>
            <a:ext cx="238982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Hard-filter variants: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SNPs and &gt;1-base INDELS AS_QD &lt; 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1-base INDELs AS_QD &lt; 5.0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A08A4D3-66D0-8B47-A79A-5F4A2C269529}"/>
              </a:ext>
            </a:extLst>
          </p:cNvPr>
          <p:cNvCxnSpPr>
            <a:cxnSpLocks/>
          </p:cNvCxnSpPr>
          <p:nvPr/>
        </p:nvCxnSpPr>
        <p:spPr>
          <a:xfrm>
            <a:off x="8225879" y="5262285"/>
            <a:ext cx="568521" cy="3897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9B2F86B-E40C-5344-9896-3B041963FBE0}"/>
              </a:ext>
            </a:extLst>
          </p:cNvPr>
          <p:cNvSpPr txBox="1"/>
          <p:nvPr/>
        </p:nvSpPr>
        <p:spPr>
          <a:xfrm>
            <a:off x="8794400" y="5652071"/>
            <a:ext cx="16524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GATK4</a:t>
            </a:r>
          </a:p>
          <a:p>
            <a:pPr algn="ctr"/>
            <a:r>
              <a:rPr lang="en-US" dirty="0" err="1"/>
              <a:t>VariantsToTable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1700D4-090E-0542-A948-6D0423094ABE}"/>
              </a:ext>
            </a:extLst>
          </p:cNvPr>
          <p:cNvSpPr txBox="1"/>
          <p:nvPr/>
        </p:nvSpPr>
        <p:spPr>
          <a:xfrm>
            <a:off x="8124243" y="5901665"/>
            <a:ext cx="5469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VEP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6B1101B6-9102-334C-998E-A56A21E4E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47" y="1535684"/>
            <a:ext cx="4355268" cy="7501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/>
              <a:t>Provide path to </a:t>
            </a:r>
            <a:r>
              <a:rPr lang="en-US" sz="1800" dirty="0" err="1"/>
              <a:t>fasta</a:t>
            </a:r>
            <a:r>
              <a:rPr lang="en-US" sz="1800" dirty="0"/>
              <a:t> and gff3 for annotation to any reference genome, or simply supply ensemble annotation ID (e.g., GRCh38.p13)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BE96D93-A04A-1141-A3C0-02BA3B53C70B}"/>
              </a:ext>
            </a:extLst>
          </p:cNvPr>
          <p:cNvCxnSpPr>
            <a:cxnSpLocks/>
            <a:endCxn id="54" idx="0"/>
          </p:cNvCxnSpPr>
          <p:nvPr/>
        </p:nvCxnSpPr>
        <p:spPr>
          <a:xfrm>
            <a:off x="8236024" y="5281802"/>
            <a:ext cx="161692" cy="619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8D74A0-18D6-FE40-BDD3-4F1DE53EB2EE}"/>
              </a:ext>
            </a:extLst>
          </p:cNvPr>
          <p:cNvCxnSpPr>
            <a:cxnSpLocks/>
          </p:cNvCxnSpPr>
          <p:nvPr/>
        </p:nvCxnSpPr>
        <p:spPr>
          <a:xfrm flipH="1">
            <a:off x="7602527" y="5278899"/>
            <a:ext cx="641983" cy="6227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0536D45-AB85-8D42-8B75-15BF1236CA33}"/>
              </a:ext>
            </a:extLst>
          </p:cNvPr>
          <p:cNvSpPr txBox="1"/>
          <p:nvPr/>
        </p:nvSpPr>
        <p:spPr>
          <a:xfrm>
            <a:off x="6993160" y="5901665"/>
            <a:ext cx="9999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BCFtools</a:t>
            </a:r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8F706C-7B09-794A-AB91-01BC85B283DD}"/>
              </a:ext>
            </a:extLst>
          </p:cNvPr>
          <p:cNvSpPr txBox="1"/>
          <p:nvPr/>
        </p:nvSpPr>
        <p:spPr>
          <a:xfrm>
            <a:off x="209827" y="6024671"/>
            <a:ext cx="248132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Comprehensive </a:t>
            </a:r>
            <a:r>
              <a:rPr lang="en-US" dirty="0" err="1"/>
              <a:t>MultiQC</a:t>
            </a:r>
            <a:endParaRPr lang="en-US" dirty="0"/>
          </a:p>
          <a:p>
            <a:pPr algn="ctr"/>
            <a:r>
              <a:rPr lang="en-US" dirty="0"/>
              <a:t>Report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49C6E6D-FB2B-5E42-BBD6-610969166D77}"/>
              </a:ext>
            </a:extLst>
          </p:cNvPr>
          <p:cNvCxnSpPr>
            <a:cxnSpLocks/>
          </p:cNvCxnSpPr>
          <p:nvPr/>
        </p:nvCxnSpPr>
        <p:spPr>
          <a:xfrm flipH="1">
            <a:off x="5220330" y="317241"/>
            <a:ext cx="4107958" cy="25438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264EEDC-5EF6-E847-B4D2-595C07748DD8}"/>
              </a:ext>
            </a:extLst>
          </p:cNvPr>
          <p:cNvCxnSpPr>
            <a:cxnSpLocks/>
          </p:cNvCxnSpPr>
          <p:nvPr/>
        </p:nvCxnSpPr>
        <p:spPr>
          <a:xfrm>
            <a:off x="4894625" y="3287291"/>
            <a:ext cx="358737" cy="465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D59AEA3-6BB0-3847-AA7A-6AB5A069DF9D}"/>
              </a:ext>
            </a:extLst>
          </p:cNvPr>
          <p:cNvSpPr txBox="1"/>
          <p:nvPr/>
        </p:nvSpPr>
        <p:spPr>
          <a:xfrm>
            <a:off x="5163103" y="3819956"/>
            <a:ext cx="16524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GATK4</a:t>
            </a:r>
          </a:p>
          <a:p>
            <a:pPr algn="ctr"/>
            <a:r>
              <a:rPr lang="en-US" dirty="0" err="1"/>
              <a:t>VariantsToTable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112C11-73A9-7941-B3C8-050AA772134B}"/>
              </a:ext>
            </a:extLst>
          </p:cNvPr>
          <p:cNvSpPr txBox="1"/>
          <p:nvPr/>
        </p:nvSpPr>
        <p:spPr>
          <a:xfrm>
            <a:off x="4546923" y="4102482"/>
            <a:ext cx="5469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VEP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2414F62-A522-524A-A2D0-E10FB78379C9}"/>
              </a:ext>
            </a:extLst>
          </p:cNvPr>
          <p:cNvCxnSpPr>
            <a:cxnSpLocks/>
            <a:stCxn id="66" idx="2"/>
            <a:endCxn id="72" idx="0"/>
          </p:cNvCxnSpPr>
          <p:nvPr/>
        </p:nvCxnSpPr>
        <p:spPr>
          <a:xfrm flipH="1">
            <a:off x="4820396" y="3296218"/>
            <a:ext cx="111505" cy="8062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74834AA-A805-074B-82C5-327C9BE34D62}"/>
              </a:ext>
            </a:extLst>
          </p:cNvPr>
          <p:cNvCxnSpPr>
            <a:cxnSpLocks/>
          </p:cNvCxnSpPr>
          <p:nvPr/>
        </p:nvCxnSpPr>
        <p:spPr>
          <a:xfrm flipH="1">
            <a:off x="4393916" y="3303905"/>
            <a:ext cx="519341" cy="7893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6CD88AB-897F-7441-809F-7B6B87630C2A}"/>
              </a:ext>
            </a:extLst>
          </p:cNvPr>
          <p:cNvSpPr txBox="1"/>
          <p:nvPr/>
        </p:nvSpPr>
        <p:spPr>
          <a:xfrm>
            <a:off x="3492637" y="4100199"/>
            <a:ext cx="9999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BCFtools</a:t>
            </a:r>
            <a:endParaRPr lang="en-US" dirty="0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05CBFD4-D690-FB43-87C9-A5269E430914}"/>
              </a:ext>
            </a:extLst>
          </p:cNvPr>
          <p:cNvCxnSpPr>
            <a:cxnSpLocks/>
          </p:cNvCxnSpPr>
          <p:nvPr/>
        </p:nvCxnSpPr>
        <p:spPr>
          <a:xfrm flipH="1">
            <a:off x="2579466" y="1899708"/>
            <a:ext cx="4204743" cy="858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EB6F52B-1F4B-024B-809F-AB49F4A4DBED}"/>
              </a:ext>
            </a:extLst>
          </p:cNvPr>
          <p:cNvCxnSpPr>
            <a:cxnSpLocks/>
            <a:endCxn id="91" idx="0"/>
          </p:cNvCxnSpPr>
          <p:nvPr/>
        </p:nvCxnSpPr>
        <p:spPr>
          <a:xfrm>
            <a:off x="1976789" y="3219945"/>
            <a:ext cx="6799" cy="584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93CFD51-B0E6-9A4A-890A-91EEA7285CCE}"/>
              </a:ext>
            </a:extLst>
          </p:cNvPr>
          <p:cNvCxnSpPr>
            <a:cxnSpLocks/>
          </p:cNvCxnSpPr>
          <p:nvPr/>
        </p:nvCxnSpPr>
        <p:spPr>
          <a:xfrm flipH="1">
            <a:off x="1283066" y="3200296"/>
            <a:ext cx="716712" cy="598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343A777-0DDD-0548-B102-54EA2F1C9EE1}"/>
              </a:ext>
            </a:extLst>
          </p:cNvPr>
          <p:cNvCxnSpPr>
            <a:cxnSpLocks/>
          </p:cNvCxnSpPr>
          <p:nvPr/>
        </p:nvCxnSpPr>
        <p:spPr>
          <a:xfrm flipH="1">
            <a:off x="819498" y="3193695"/>
            <a:ext cx="1161635" cy="5719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3AB9AA1-C813-EC4F-AD2C-88D456D8FB3B}"/>
              </a:ext>
            </a:extLst>
          </p:cNvPr>
          <p:cNvSpPr txBox="1"/>
          <p:nvPr/>
        </p:nvSpPr>
        <p:spPr>
          <a:xfrm>
            <a:off x="71067" y="3805115"/>
            <a:ext cx="8435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HGAP4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EA052F0-495E-9048-98D2-D901F6BBEBFE}"/>
              </a:ext>
            </a:extLst>
          </p:cNvPr>
          <p:cNvSpPr txBox="1"/>
          <p:nvPr/>
        </p:nvSpPr>
        <p:spPr>
          <a:xfrm>
            <a:off x="966173" y="3798746"/>
            <a:ext cx="6623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Canu</a:t>
            </a:r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4F0DD99-2079-1246-AF83-0A03198A111F}"/>
              </a:ext>
            </a:extLst>
          </p:cNvPr>
          <p:cNvSpPr txBox="1"/>
          <p:nvPr/>
        </p:nvSpPr>
        <p:spPr>
          <a:xfrm>
            <a:off x="1703511" y="3804408"/>
            <a:ext cx="5601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Flye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09AEEB8-F477-D64A-9966-9CAA882DA149}"/>
              </a:ext>
            </a:extLst>
          </p:cNvPr>
          <p:cNvSpPr txBox="1"/>
          <p:nvPr/>
        </p:nvSpPr>
        <p:spPr>
          <a:xfrm>
            <a:off x="2310909" y="3805668"/>
            <a:ext cx="9450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MECAM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B437AFF-1979-1A42-9094-8F5D44F1CEA5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2031498" y="3226275"/>
            <a:ext cx="591453" cy="572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3490F96D-A968-5544-B667-683C98CFEA84}"/>
              </a:ext>
            </a:extLst>
          </p:cNvPr>
          <p:cNvSpPr txBox="1"/>
          <p:nvPr/>
        </p:nvSpPr>
        <p:spPr>
          <a:xfrm>
            <a:off x="1504751" y="2579944"/>
            <a:ext cx="105349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de novo</a:t>
            </a:r>
          </a:p>
          <a:p>
            <a:pPr algn="ctr"/>
            <a:r>
              <a:rPr lang="en-US" dirty="0"/>
              <a:t>assembly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1C3042C-B59B-9448-BB57-AE76A4F470A5}"/>
              </a:ext>
            </a:extLst>
          </p:cNvPr>
          <p:cNvSpPr txBox="1"/>
          <p:nvPr/>
        </p:nvSpPr>
        <p:spPr>
          <a:xfrm>
            <a:off x="4599919" y="2926886"/>
            <a:ext cx="6639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PBSV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B62C969-FD96-8E42-A6A4-C7F594000092}"/>
              </a:ext>
            </a:extLst>
          </p:cNvPr>
          <p:cNvCxnSpPr>
            <a:cxnSpLocks/>
          </p:cNvCxnSpPr>
          <p:nvPr/>
        </p:nvCxnSpPr>
        <p:spPr>
          <a:xfrm flipH="1">
            <a:off x="1689408" y="4265422"/>
            <a:ext cx="14103" cy="486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ight Bracket 98">
            <a:extLst>
              <a:ext uri="{FF2B5EF4-FFF2-40B4-BE49-F238E27FC236}">
                <a16:creationId xmlns:a16="http://schemas.microsoft.com/office/drawing/2014/main" id="{0088F850-D61C-8044-A863-EC9352CDAD95}"/>
              </a:ext>
            </a:extLst>
          </p:cNvPr>
          <p:cNvSpPr/>
          <p:nvPr/>
        </p:nvSpPr>
        <p:spPr>
          <a:xfrm rot="5400000">
            <a:off x="1596165" y="2525633"/>
            <a:ext cx="186486" cy="3321667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552933A-68FF-AC46-B6F1-F05CA1929598}"/>
              </a:ext>
            </a:extLst>
          </p:cNvPr>
          <p:cNvSpPr txBox="1"/>
          <p:nvPr/>
        </p:nvSpPr>
        <p:spPr>
          <a:xfrm>
            <a:off x="650639" y="4784843"/>
            <a:ext cx="20907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Quast</a:t>
            </a:r>
          </a:p>
          <a:p>
            <a:pPr algn="ctr"/>
            <a:r>
              <a:rPr lang="en-US" i="1" dirty="0"/>
              <a:t>assembly evaluation</a:t>
            </a:r>
          </a:p>
        </p:txBody>
      </p:sp>
      <p:sp>
        <p:nvSpPr>
          <p:cNvPr id="101" name="Right Bracket 100">
            <a:extLst>
              <a:ext uri="{FF2B5EF4-FFF2-40B4-BE49-F238E27FC236}">
                <a16:creationId xmlns:a16="http://schemas.microsoft.com/office/drawing/2014/main" id="{866DB93A-6933-354A-A37B-44611154339B}"/>
              </a:ext>
            </a:extLst>
          </p:cNvPr>
          <p:cNvSpPr/>
          <p:nvPr/>
        </p:nvSpPr>
        <p:spPr>
          <a:xfrm rot="5400000">
            <a:off x="5053613" y="2728092"/>
            <a:ext cx="198642" cy="3486411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4D6C431-375C-CC43-AC30-571087AD0667}"/>
              </a:ext>
            </a:extLst>
          </p:cNvPr>
          <p:cNvCxnSpPr>
            <a:cxnSpLocks/>
          </p:cNvCxnSpPr>
          <p:nvPr/>
        </p:nvCxnSpPr>
        <p:spPr>
          <a:xfrm>
            <a:off x="8794400" y="6383761"/>
            <a:ext cx="0" cy="29223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CA7C94AA-D7B8-E545-918A-A68ACBEA630C}"/>
              </a:ext>
            </a:extLst>
          </p:cNvPr>
          <p:cNvSpPr txBox="1"/>
          <p:nvPr/>
        </p:nvSpPr>
        <p:spPr>
          <a:xfrm>
            <a:off x="4042583" y="5039214"/>
            <a:ext cx="20138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Annotated SV Table</a:t>
            </a:r>
            <a:endParaRPr lang="en-US" i="1" dirty="0"/>
          </a:p>
        </p:txBody>
      </p:sp>
      <p:sp>
        <p:nvSpPr>
          <p:cNvPr id="106" name="Right Bracket 105">
            <a:extLst>
              <a:ext uri="{FF2B5EF4-FFF2-40B4-BE49-F238E27FC236}">
                <a16:creationId xmlns:a16="http://schemas.microsoft.com/office/drawing/2014/main" id="{8144D1A8-8C53-8F4D-A6B6-32BDFD84FCFF}"/>
              </a:ext>
            </a:extLst>
          </p:cNvPr>
          <p:cNvSpPr/>
          <p:nvPr/>
        </p:nvSpPr>
        <p:spPr>
          <a:xfrm rot="5400000">
            <a:off x="8617551" y="4460704"/>
            <a:ext cx="198644" cy="3641466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F905763-BF82-DE4E-9E68-320106AEA0CE}"/>
              </a:ext>
            </a:extLst>
          </p:cNvPr>
          <p:cNvCxnSpPr>
            <a:cxnSpLocks/>
          </p:cNvCxnSpPr>
          <p:nvPr/>
        </p:nvCxnSpPr>
        <p:spPr>
          <a:xfrm flipH="1">
            <a:off x="5059890" y="4561691"/>
            <a:ext cx="14103" cy="486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7753D94-B5EE-C84F-A491-021161FE72BA}"/>
              </a:ext>
            </a:extLst>
          </p:cNvPr>
          <p:cNvCxnSpPr>
            <a:cxnSpLocks/>
          </p:cNvCxnSpPr>
          <p:nvPr/>
        </p:nvCxnSpPr>
        <p:spPr>
          <a:xfrm flipH="1">
            <a:off x="6551257" y="6675993"/>
            <a:ext cx="22510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D3325C85-9388-7E4F-B8FF-93287AE14DF0}"/>
              </a:ext>
            </a:extLst>
          </p:cNvPr>
          <p:cNvSpPr txBox="1"/>
          <p:nvPr/>
        </p:nvSpPr>
        <p:spPr>
          <a:xfrm>
            <a:off x="3728055" y="6478285"/>
            <a:ext cx="27887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Annotated SNP/INDEL Table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271438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FBB5-751B-354F-ABFD-83FEB50D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4649"/>
            <a:ext cx="10515600" cy="1325563"/>
          </a:xfrm>
        </p:spPr>
        <p:txBody>
          <a:bodyPr/>
          <a:lstStyle/>
          <a:p>
            <a:r>
              <a:rPr lang="en-US" dirty="0"/>
              <a:t>CCBR </a:t>
            </a:r>
            <a:r>
              <a:rPr lang="en-US" dirty="0" err="1"/>
              <a:t>Pipeliner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77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Effects - Germline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5675" y="4453791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238" y="2937789"/>
            <a:ext cx="5724120" cy="35533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2701" y="2937789"/>
            <a:ext cx="6450445" cy="3835400"/>
            <a:chOff x="-12701" y="2844800"/>
            <a:chExt cx="6450445" cy="3835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2701" y="2844800"/>
              <a:ext cx="6450445" cy="38354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2844800"/>
              <a:ext cx="3937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727351" y="6488668"/>
            <a:ext cx="24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Telenti</a:t>
            </a:r>
            <a:r>
              <a:rPr lang="en-US" dirty="0"/>
              <a:t> et al., 2016 </a:t>
            </a:r>
            <a:r>
              <a:rPr lang="en-US" i="1" dirty="0"/>
              <a:t>PNAS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~30X target for genome data (below)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~50X target for exome, due to increased depth variance</a:t>
            </a:r>
          </a:p>
        </p:txBody>
      </p:sp>
    </p:spTree>
    <p:extLst>
      <p:ext uri="{BB962C8B-B14F-4D97-AF65-F5344CB8AC3E}">
        <p14:creationId xmlns:p14="http://schemas.microsoft.com/office/powerpoint/2010/main" val="20567732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Calling at CCBR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258" y="1825625"/>
            <a:ext cx="643993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Multiple Variant Calling CCBR Pipelines</a:t>
            </a:r>
          </a:p>
          <a:p>
            <a:pPr lvl="1"/>
            <a:r>
              <a:rPr lang="en-US" dirty="0"/>
              <a:t>Whole genome (germline and somatic)</a:t>
            </a:r>
          </a:p>
          <a:p>
            <a:pPr lvl="1"/>
            <a:r>
              <a:rPr lang="en-US" dirty="0"/>
              <a:t>Whole exome/targeted sequencing (germline and somatic)</a:t>
            </a:r>
          </a:p>
          <a:p>
            <a:pPr lvl="1"/>
            <a:r>
              <a:rPr lang="en-US" dirty="0"/>
              <a:t>Variants from </a:t>
            </a:r>
            <a:r>
              <a:rPr lang="en-US" dirty="0" err="1"/>
              <a:t>RNAseq</a:t>
            </a:r>
            <a:endParaRPr lang="en-US" dirty="0"/>
          </a:p>
          <a:p>
            <a:r>
              <a:rPr lang="en-US" dirty="0"/>
              <a:t>All variant calling pipelines available through </a:t>
            </a:r>
            <a:r>
              <a:rPr lang="en-US" dirty="0" err="1"/>
              <a:t>CCBR_Pipeliner</a:t>
            </a:r>
            <a:r>
              <a:rPr lang="en-US" dirty="0"/>
              <a:t> app</a:t>
            </a:r>
          </a:p>
          <a:p>
            <a:pPr lvl="1"/>
            <a:r>
              <a:rPr lang="en-US" dirty="0">
                <a:hlinkClick r:id="rId4"/>
              </a:rPr>
              <a:t>https://github.com/CCBR/Pipeliner</a:t>
            </a:r>
            <a:endParaRPr lang="en-US" dirty="0"/>
          </a:p>
          <a:p>
            <a:pPr lvl="1"/>
            <a:r>
              <a:rPr lang="en-US" dirty="0"/>
              <a:t>Just need </a:t>
            </a:r>
            <a:r>
              <a:rPr lang="en-US" dirty="0" err="1"/>
              <a:t>Biowulf</a:t>
            </a:r>
            <a:r>
              <a:rPr lang="en-US" dirty="0"/>
              <a:t> account and </a:t>
            </a:r>
            <a:r>
              <a:rPr lang="en-US" dirty="0" err="1"/>
              <a:t>xquartz</a:t>
            </a:r>
            <a:r>
              <a:rPr lang="en-US" dirty="0"/>
              <a:t> installed on our local machine</a:t>
            </a:r>
          </a:p>
          <a:p>
            <a:pPr lvl="1"/>
            <a:r>
              <a:rPr lang="en-US" b="1" i="1" dirty="0"/>
              <a:t>module load </a:t>
            </a:r>
            <a:r>
              <a:rPr lang="en-US" b="1" i="1" dirty="0" err="1"/>
              <a:t>ccbrpipeliner</a:t>
            </a:r>
            <a:r>
              <a:rPr lang="en-US" b="1" i="1" dirty="0"/>
              <a:t> (enter)</a:t>
            </a:r>
          </a:p>
          <a:p>
            <a:pPr lvl="1"/>
            <a:r>
              <a:rPr lang="en-US" b="1" i="1" dirty="0" err="1"/>
              <a:t>ccbrpipe.sh</a:t>
            </a:r>
            <a:r>
              <a:rPr lang="en-US" b="1" i="1" dirty="0"/>
              <a:t> (enter)</a:t>
            </a:r>
          </a:p>
        </p:txBody>
      </p:sp>
      <p:pic>
        <p:nvPicPr>
          <p:cNvPr id="5" name="GUI_im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2012" y="1690688"/>
            <a:ext cx="532998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8BDAB1-A58E-2044-91EE-2C9C1CC9D4A4}"/>
              </a:ext>
            </a:extLst>
          </p:cNvPr>
          <p:cNvSpPr txBox="1"/>
          <p:nvPr/>
        </p:nvSpPr>
        <p:spPr>
          <a:xfrm>
            <a:off x="125260" y="0"/>
            <a:ext cx="31888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WES/WGS Variant</a:t>
            </a:r>
          </a:p>
          <a:p>
            <a:r>
              <a:rPr lang="en-US" sz="3200" dirty="0"/>
              <a:t>Workflow(s)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242ACE-AD8B-1A4F-8AF4-39D1ADAAEFD3}"/>
              </a:ext>
            </a:extLst>
          </p:cNvPr>
          <p:cNvGrpSpPr/>
          <p:nvPr/>
        </p:nvGrpSpPr>
        <p:grpSpPr>
          <a:xfrm>
            <a:off x="2378202" y="68580"/>
            <a:ext cx="9813798" cy="6789420"/>
            <a:chOff x="2378202" y="68580"/>
            <a:chExt cx="9813798" cy="67894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26A223-7E80-F740-AB3C-524F453F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02" y="68580"/>
              <a:ext cx="9813798" cy="678942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54C1E2-66E3-E545-86A0-64CC95964809}"/>
                </a:ext>
              </a:extLst>
            </p:cNvPr>
            <p:cNvSpPr/>
            <p:nvPr/>
          </p:nvSpPr>
          <p:spPr>
            <a:xfrm>
              <a:off x="6425513" y="1272746"/>
              <a:ext cx="691979" cy="333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27BF21-A7BE-9D46-BF8E-65D64581B89B}"/>
                </a:ext>
              </a:extLst>
            </p:cNvPr>
            <p:cNvSpPr/>
            <p:nvPr/>
          </p:nvSpPr>
          <p:spPr>
            <a:xfrm>
              <a:off x="6794940" y="1425146"/>
              <a:ext cx="322552" cy="797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894F4B-EE70-3243-A3FA-E1B6A929FA9D}"/>
                </a:ext>
              </a:extLst>
            </p:cNvPr>
            <p:cNvSpPr/>
            <p:nvPr/>
          </p:nvSpPr>
          <p:spPr>
            <a:xfrm>
              <a:off x="6589987" y="1288512"/>
              <a:ext cx="357708" cy="524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9547D5-4408-2849-926D-EFC259D7F191}"/>
              </a:ext>
            </a:extLst>
          </p:cNvPr>
          <p:cNvCxnSpPr>
            <a:cxnSpLocks/>
          </p:cNvCxnSpPr>
          <p:nvPr/>
        </p:nvCxnSpPr>
        <p:spPr>
          <a:xfrm flipH="1" flipV="1">
            <a:off x="6589987" y="1288512"/>
            <a:ext cx="78827" cy="77677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DD9F3E6-F228-B74D-816C-F6466F1B7209}"/>
              </a:ext>
            </a:extLst>
          </p:cNvPr>
          <p:cNvCxnSpPr>
            <a:cxnSpLocks/>
          </p:cNvCxnSpPr>
          <p:nvPr/>
        </p:nvCxnSpPr>
        <p:spPr>
          <a:xfrm flipV="1">
            <a:off x="6668814" y="1571300"/>
            <a:ext cx="278881" cy="49398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899E8B2-BBBD-A84E-8F05-9A289E14A07C}"/>
              </a:ext>
            </a:extLst>
          </p:cNvPr>
          <p:cNvSpPr txBox="1"/>
          <p:nvPr/>
        </p:nvSpPr>
        <p:spPr>
          <a:xfrm>
            <a:off x="6689825" y="1268123"/>
            <a:ext cx="78162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/>
              <a:t>Sequenza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A104CD-7424-284E-BF04-976EC1FED815}"/>
              </a:ext>
            </a:extLst>
          </p:cNvPr>
          <p:cNvSpPr txBox="1"/>
          <p:nvPr/>
        </p:nvSpPr>
        <p:spPr>
          <a:xfrm>
            <a:off x="6020792" y="1011513"/>
            <a:ext cx="56919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FREEC</a:t>
            </a:r>
          </a:p>
        </p:txBody>
      </p:sp>
    </p:spTree>
    <p:extLst>
      <p:ext uri="{BB962C8B-B14F-4D97-AF65-F5344CB8AC3E}">
        <p14:creationId xmlns:p14="http://schemas.microsoft.com/office/powerpoint/2010/main" val="73305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RNAseq</a:t>
            </a:r>
            <a:r>
              <a:rPr lang="en-US" dirty="0"/>
              <a:t> Variant Calling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8176" b="9691"/>
          <a:stretch/>
        </p:blipFill>
        <p:spPr>
          <a:xfrm>
            <a:off x="6242093" y="58535"/>
            <a:ext cx="5801191" cy="4406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518" y="1817873"/>
            <a:ext cx="2715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http://gatkforums.broadinstitute.org/gatk/discussion/3892/the-gatk-best-practices-for-variant-calling-on-rnaseq-in-full-detail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4" name="Down Arrow 13"/>
          <p:cNvSpPr/>
          <p:nvPr/>
        </p:nvSpPr>
        <p:spPr>
          <a:xfrm>
            <a:off x="10869168" y="4343401"/>
            <a:ext cx="484632" cy="50366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474540" y="4833021"/>
            <a:ext cx="1329210" cy="1754326"/>
            <a:chOff x="7159835" y="4404136"/>
            <a:chExt cx="1329210" cy="1754326"/>
          </a:xfrm>
        </p:grpSpPr>
        <p:sp>
          <p:nvSpPr>
            <p:cNvPr id="11" name="TextBox 10"/>
            <p:cNvSpPr txBox="1"/>
            <p:nvPr/>
          </p:nvSpPr>
          <p:spPr>
            <a:xfrm>
              <a:off x="7286633" y="5689118"/>
              <a:ext cx="77816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SnpEff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43785" y="5021891"/>
              <a:ext cx="6299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AVIA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24358" y="5331603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+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59835" y="4404136"/>
              <a:ext cx="1329210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Variant</a:t>
              </a:r>
            </a:p>
            <a:p>
              <a:r>
                <a:rPr lang="en-US" dirty="0"/>
                <a:t>Annotations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9" t="12715" b="16866"/>
          <a:stretch/>
        </p:blipFill>
        <p:spPr>
          <a:xfrm>
            <a:off x="5016302" y="5415353"/>
            <a:ext cx="1883565" cy="1032134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 noChangeAspect="1"/>
          </p:cNvCxnSpPr>
          <p:nvPr/>
        </p:nvCxnSpPr>
        <p:spPr>
          <a:xfrm rot="2700000">
            <a:off x="7566177" y="4404711"/>
            <a:ext cx="237744" cy="237744"/>
          </a:xfrm>
          <a:prstGeom prst="line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00" y="5332673"/>
            <a:ext cx="1631735" cy="10878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t="9246" r="7229" b="14578"/>
          <a:stretch/>
        </p:blipFill>
        <p:spPr>
          <a:xfrm>
            <a:off x="8617133" y="5320289"/>
            <a:ext cx="1831482" cy="123848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7897169" y="4855097"/>
            <a:ext cx="1246908" cy="47757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2" idx="0"/>
          </p:cNvCxnSpPr>
          <p:nvPr/>
        </p:nvCxnSpPr>
        <p:spPr>
          <a:xfrm>
            <a:off x="7689098" y="4850347"/>
            <a:ext cx="72670" cy="48232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493775" y="4847069"/>
            <a:ext cx="1018618" cy="485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282263" y="6386263"/>
            <a:ext cx="12351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Duplication Stats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67020" y="6420275"/>
            <a:ext cx="1067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CoverageStats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8785488" y="6391695"/>
            <a:ext cx="11198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Read Trimming</a:t>
            </a:r>
          </a:p>
          <a:p>
            <a:r>
              <a:rPr lang="en-US" sz="1200" dirty="0"/>
              <a:t>Summary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65" y="3958361"/>
            <a:ext cx="2044768" cy="13631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13263"/>
            <a:ext cx="1924428" cy="1282952"/>
          </a:xfrm>
          <a:prstGeom prst="rect">
            <a:avLst/>
          </a:prstGeom>
        </p:spPr>
      </p:pic>
      <p:cxnSp>
        <p:nvCxnSpPr>
          <p:cNvPr id="44" name="Straight Arrow Connector 43"/>
          <p:cNvCxnSpPr>
            <a:endCxn id="42" idx="3"/>
          </p:cNvCxnSpPr>
          <p:nvPr/>
        </p:nvCxnSpPr>
        <p:spPr>
          <a:xfrm flipH="1" flipV="1">
            <a:off x="6149033" y="4639951"/>
            <a:ext cx="1328401" cy="167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18715" y="3645463"/>
            <a:ext cx="19244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Contamination Summary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767400" y="5122080"/>
            <a:ext cx="99956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Read Quality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6013212" y="3643874"/>
            <a:ext cx="1671837" cy="12575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11299" y="4670431"/>
            <a:ext cx="22662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Alignment/Read QC</a:t>
            </a:r>
          </a:p>
        </p:txBody>
      </p:sp>
    </p:spTree>
    <p:extLst>
      <p:ext uri="{BB962C8B-B14F-4D97-AF65-F5344CB8AC3E}">
        <p14:creationId xmlns:p14="http://schemas.microsoft.com/office/powerpoint/2010/main" val="36732926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Details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7916009" y="21995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Read Mapping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9287609" y="17994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auto">
          <a:xfrm>
            <a:off x="7916009" y="31901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BAM Processing/QC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9287609" y="27900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7916009" y="41807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Calling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9287609" y="37806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7916009" y="5171339"/>
            <a:ext cx="2781300" cy="59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Annotation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9287609" y="47712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199" y="1564366"/>
            <a:ext cx="4917831" cy="4351338"/>
          </a:xfrm>
        </p:spPr>
        <p:txBody>
          <a:bodyPr/>
          <a:lstStyle/>
          <a:p>
            <a:r>
              <a:rPr lang="en-US" dirty="0"/>
              <a:t>All variant calling follows the same basic approach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862840" y="1040846"/>
            <a:ext cx="2832379" cy="7033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1"/>
                </a:solidFill>
              </a:rPr>
              <a:t>Read Processing/QC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856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Details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7916009" y="21995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Read Mapping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9250031" y="17994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auto">
          <a:xfrm>
            <a:off x="7916009" y="31901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BAM Processing/QC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9250031" y="27900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7916009" y="41807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Calling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9250031" y="37806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7916009" y="5171339"/>
            <a:ext cx="2781300" cy="59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Annotation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9250031" y="47712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-37578" y="1962328"/>
            <a:ext cx="7862840" cy="4904044"/>
            <a:chOff x="0" y="2234698"/>
            <a:chExt cx="7216053" cy="446883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95619"/>
              <a:ext cx="3331029" cy="22206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837" y="2234698"/>
              <a:ext cx="3323288" cy="22155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97019"/>
              <a:ext cx="3435277" cy="22901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541" y="4403192"/>
              <a:ext cx="3450512" cy="2300341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 bwMode="auto">
          <a:xfrm>
            <a:off x="7862840" y="1040846"/>
            <a:ext cx="2832379" cy="703376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1"/>
                </a:solidFill>
              </a:rPr>
              <a:t>Read Processing/QC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00F9E-8035-324A-852D-2A5F92575297}"/>
              </a:ext>
            </a:extLst>
          </p:cNvPr>
          <p:cNvSpPr txBox="1"/>
          <p:nvPr/>
        </p:nvSpPr>
        <p:spPr>
          <a:xfrm>
            <a:off x="10695219" y="820438"/>
            <a:ext cx="14967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FastQC</a:t>
            </a:r>
            <a:r>
              <a:rPr lang="en-US" sz="1400" dirty="0"/>
              <a:t> to assess Read Qual.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  Base Qual.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  GC%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  Length Dist.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Trimming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Read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Contamination</a:t>
            </a:r>
          </a:p>
        </p:txBody>
      </p:sp>
    </p:spTree>
    <p:extLst>
      <p:ext uri="{BB962C8B-B14F-4D97-AF65-F5344CB8AC3E}">
        <p14:creationId xmlns:p14="http://schemas.microsoft.com/office/powerpoint/2010/main" val="29513822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Details</a:t>
            </a:r>
            <a:r>
              <a:rPr lang="is-IS" dirty="0"/>
              <a:t>…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37578" y="1962328"/>
            <a:ext cx="7862840" cy="4904044"/>
            <a:chOff x="0" y="2234698"/>
            <a:chExt cx="7216053" cy="446883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95619"/>
              <a:ext cx="3331029" cy="22206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837" y="2234698"/>
              <a:ext cx="3323288" cy="22155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97019"/>
              <a:ext cx="3435277" cy="22901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541" y="4403192"/>
              <a:ext cx="3450512" cy="2300341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 bwMode="auto">
          <a:xfrm>
            <a:off x="7862840" y="1040846"/>
            <a:ext cx="2832379" cy="703376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1"/>
                </a:solidFill>
              </a:rPr>
              <a:t>Read Processing/QC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00F9E-8035-324A-852D-2A5F92575297}"/>
              </a:ext>
            </a:extLst>
          </p:cNvPr>
          <p:cNvSpPr txBox="1"/>
          <p:nvPr/>
        </p:nvSpPr>
        <p:spPr>
          <a:xfrm>
            <a:off x="8185128" y="2146850"/>
            <a:ext cx="4006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FastQC</a:t>
            </a:r>
            <a:r>
              <a:rPr lang="en-US" sz="2400" dirty="0"/>
              <a:t> to assess Read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Base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GC%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Length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Trimming with </a:t>
            </a:r>
            <a:r>
              <a:rPr lang="en-US" sz="2400" b="1" dirty="0" err="1"/>
              <a:t>Trimmomatic</a:t>
            </a:r>
            <a:r>
              <a:rPr lang="en-US" sz="2400" dirty="0"/>
              <a:t> or </a:t>
            </a:r>
            <a:r>
              <a:rPr lang="en-US" sz="2400" b="1" dirty="0" err="1"/>
              <a:t>Cutadapt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Fastq</a:t>
            </a:r>
            <a:r>
              <a:rPr lang="en-US" sz="2400" b="1" dirty="0"/>
              <a:t> Screen </a:t>
            </a:r>
            <a:r>
              <a:rPr lang="en-US" sz="2400" dirty="0"/>
              <a:t>and </a:t>
            </a:r>
            <a:r>
              <a:rPr lang="en-US" sz="2400" b="1" dirty="0"/>
              <a:t>Kraken</a:t>
            </a:r>
            <a:r>
              <a:rPr lang="en-US" sz="2400" dirty="0"/>
              <a:t> for contamination screening</a:t>
            </a:r>
          </a:p>
        </p:txBody>
      </p:sp>
    </p:spTree>
    <p:extLst>
      <p:ext uri="{BB962C8B-B14F-4D97-AF65-F5344CB8AC3E}">
        <p14:creationId xmlns:p14="http://schemas.microsoft.com/office/powerpoint/2010/main" val="42473133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Details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7916009" y="21995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Read Mapping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9287609" y="17994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auto">
          <a:xfrm>
            <a:off x="7916009" y="31901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BAM Processing/QC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9287609" y="27900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7916009" y="41807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Calling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9287609" y="37806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7916009" y="5171339"/>
            <a:ext cx="2781300" cy="59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Annotation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9287609" y="47712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 bwMode="auto">
          <a:xfrm>
            <a:off x="7862840" y="1040846"/>
            <a:ext cx="2832379" cy="7033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1"/>
                </a:solidFill>
              </a:rPr>
              <a:t>Read Processing/QC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25" y="2001794"/>
            <a:ext cx="6311165" cy="45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164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Pipeline Details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8316842" y="1255691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Read Mapping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25" y="2001794"/>
            <a:ext cx="6311165" cy="45599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5463E1-D9BE-FA4B-8AE4-C0C7E709C170}"/>
              </a:ext>
            </a:extLst>
          </p:cNvPr>
          <p:cNvSpPr txBox="1"/>
          <p:nvPr/>
        </p:nvSpPr>
        <p:spPr>
          <a:xfrm>
            <a:off x="7704056" y="2146850"/>
            <a:ext cx="4006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BWA-mem</a:t>
            </a:r>
            <a:r>
              <a:rPr lang="en-US" sz="2400" dirty="0"/>
              <a:t> for WES and WGS pipelines (DNA-based)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STAR</a:t>
            </a:r>
            <a:r>
              <a:rPr lang="en-US" sz="2400" dirty="0"/>
              <a:t> for all </a:t>
            </a:r>
            <a:r>
              <a:rPr lang="en-US" sz="2400" dirty="0" err="1"/>
              <a:t>RNAseq</a:t>
            </a:r>
            <a:r>
              <a:rPr lang="en-US" sz="2400" dirty="0"/>
              <a:t> variant calling (splice-aware mapping)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112835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Details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8572500" y="826038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BAM Processing/QC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07984" y="2533137"/>
            <a:ext cx="6831930" cy="3848734"/>
            <a:chOff x="533400" y="1600200"/>
            <a:chExt cx="8077200" cy="4656138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600200"/>
              <a:ext cx="3205163" cy="462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63" y="1600200"/>
              <a:ext cx="3081337" cy="465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ight Arrow 18"/>
            <p:cNvSpPr/>
            <p:nvPr/>
          </p:nvSpPr>
          <p:spPr>
            <a:xfrm>
              <a:off x="4114800" y="3505200"/>
              <a:ext cx="1219200" cy="685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TextBox 6"/>
            <p:cNvSpPr txBox="1">
              <a:spLocks noChangeArrowheads="1"/>
            </p:cNvSpPr>
            <p:nvPr/>
          </p:nvSpPr>
          <p:spPr bwMode="auto">
            <a:xfrm>
              <a:off x="3815634" y="3115755"/>
              <a:ext cx="1862678" cy="425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 b="1"/>
                <a:t>Local realignment</a:t>
              </a:r>
            </a:p>
          </p:txBody>
        </p:sp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838199" y="1725006"/>
            <a:ext cx="4917831" cy="4351338"/>
          </a:xfrm>
        </p:spPr>
        <p:txBody>
          <a:bodyPr/>
          <a:lstStyle/>
          <a:p>
            <a:r>
              <a:rPr lang="en-US" dirty="0" err="1"/>
              <a:t>Indel</a:t>
            </a:r>
            <a:r>
              <a:rPr lang="en-US" dirty="0"/>
              <a:t> realignment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DA4375-9341-5B47-91F0-185CA87A7E12}"/>
              </a:ext>
            </a:extLst>
          </p:cNvPr>
          <p:cNvSpPr txBox="1"/>
          <p:nvPr/>
        </p:nvSpPr>
        <p:spPr>
          <a:xfrm>
            <a:off x="7704056" y="2146850"/>
            <a:ext cx="4006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GATK </a:t>
            </a:r>
            <a:r>
              <a:rPr lang="en-US" sz="2400" b="1" dirty="0" err="1"/>
              <a:t>IndelRealigner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STAR</a:t>
            </a:r>
            <a:r>
              <a:rPr lang="en-US" sz="2400" dirty="0"/>
              <a:t> for all </a:t>
            </a:r>
            <a:r>
              <a:rPr lang="en-US" sz="2400" dirty="0" err="1"/>
              <a:t>RNAseq</a:t>
            </a:r>
            <a:r>
              <a:rPr lang="en-US" sz="2400" dirty="0"/>
              <a:t> variant calling (splice-aware mapping)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605842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Details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199" y="1749721"/>
            <a:ext cx="6131012" cy="4351338"/>
          </a:xfrm>
        </p:spPr>
        <p:txBody>
          <a:bodyPr/>
          <a:lstStyle/>
          <a:p>
            <a:r>
              <a:rPr lang="en-US" dirty="0"/>
              <a:t>Multiple sources of </a:t>
            </a:r>
            <a:r>
              <a:rPr lang="en-US"/>
              <a:t>quality score bias</a:t>
            </a:r>
            <a:endParaRPr lang="en-US" dirty="0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" y="2766684"/>
            <a:ext cx="7732420" cy="354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649960-8F55-E942-BB0D-FE494452232A}"/>
              </a:ext>
            </a:extLst>
          </p:cNvPr>
          <p:cNvSpPr/>
          <p:nvPr/>
        </p:nvSpPr>
        <p:spPr bwMode="auto">
          <a:xfrm>
            <a:off x="8572500" y="826038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BAM Processing/QC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1226D5-D157-3049-A2FB-281BF22043EC}"/>
              </a:ext>
            </a:extLst>
          </p:cNvPr>
          <p:cNvSpPr txBox="1"/>
          <p:nvPr/>
        </p:nvSpPr>
        <p:spPr>
          <a:xfrm>
            <a:off x="7704056" y="2146850"/>
            <a:ext cx="4006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GATK </a:t>
            </a:r>
            <a:r>
              <a:rPr lang="en-US" sz="2400" b="1" dirty="0" err="1"/>
              <a:t>IndelRealigner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GATK </a:t>
            </a:r>
            <a:r>
              <a:rPr lang="en-US" sz="2400" b="1" dirty="0" err="1"/>
              <a:t>BaseRecalibrator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688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Effects - Germline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5675" y="4453791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696355" y="6488668"/>
            <a:ext cx="251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Belkadi</a:t>
            </a:r>
            <a:r>
              <a:rPr lang="en-US" dirty="0"/>
              <a:t> et al., 2015 </a:t>
            </a:r>
            <a:r>
              <a:rPr lang="en-US" i="1" dirty="0"/>
              <a:t>PNAS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~30X target for genome data (below)</a:t>
            </a:r>
          </a:p>
          <a:p>
            <a:r>
              <a:rPr lang="en-US" dirty="0"/>
              <a:t>~50X target for exome, due to increased depth variance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98" y="2760971"/>
            <a:ext cx="10332203" cy="37276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84881" y="2891294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84880" y="6071367"/>
            <a:ext cx="440195" cy="47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452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Details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199" y="1749721"/>
            <a:ext cx="6131012" cy="4351338"/>
          </a:xfrm>
        </p:spPr>
        <p:txBody>
          <a:bodyPr/>
          <a:lstStyle/>
          <a:p>
            <a:r>
              <a:rPr lang="en-US" dirty="0"/>
              <a:t>Extra step for </a:t>
            </a:r>
            <a:r>
              <a:rPr lang="en-US" dirty="0" err="1"/>
              <a:t>RNAseq</a:t>
            </a:r>
            <a:r>
              <a:rPr lang="en-US" dirty="0"/>
              <a:t> BAM processing: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649960-8F55-E942-BB0D-FE494452232A}"/>
              </a:ext>
            </a:extLst>
          </p:cNvPr>
          <p:cNvSpPr/>
          <p:nvPr/>
        </p:nvSpPr>
        <p:spPr bwMode="auto">
          <a:xfrm>
            <a:off x="8572500" y="826038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BAM Processing/QC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1226D5-D157-3049-A2FB-281BF22043EC}"/>
              </a:ext>
            </a:extLst>
          </p:cNvPr>
          <p:cNvSpPr txBox="1"/>
          <p:nvPr/>
        </p:nvSpPr>
        <p:spPr>
          <a:xfrm>
            <a:off x="7704056" y="2146850"/>
            <a:ext cx="4006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GATK </a:t>
            </a:r>
            <a:r>
              <a:rPr lang="en-US" sz="2400" b="1" dirty="0" err="1"/>
              <a:t>IndelRealigner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GATK </a:t>
            </a:r>
            <a:r>
              <a:rPr lang="en-US" sz="2400" b="1" dirty="0" err="1"/>
              <a:t>BaseRecalibrator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GATK </a:t>
            </a:r>
            <a:r>
              <a:rPr lang="en-US" sz="2400" b="1" dirty="0" err="1"/>
              <a:t>SplitNCigarReads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C71E5-39F0-064E-B77B-333A3F4DE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81" y="2146850"/>
            <a:ext cx="5825648" cy="46813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68D952-7C70-E646-87DD-DA2AC56ED97E}"/>
              </a:ext>
            </a:extLst>
          </p:cNvPr>
          <p:cNvSpPr/>
          <p:nvPr/>
        </p:nvSpPr>
        <p:spPr>
          <a:xfrm>
            <a:off x="1089764" y="3256767"/>
            <a:ext cx="1878904" cy="668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493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Details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199" y="1564366"/>
            <a:ext cx="4917831" cy="4351338"/>
          </a:xfrm>
        </p:spPr>
        <p:txBody>
          <a:bodyPr/>
          <a:lstStyle/>
          <a:p>
            <a:r>
              <a:rPr lang="en-US" dirty="0"/>
              <a:t>Alignment QC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" y="2365999"/>
            <a:ext cx="3358243" cy="2238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27" y="2366000"/>
            <a:ext cx="3607934" cy="24052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78" y="4637486"/>
            <a:ext cx="3379758" cy="22531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638912-FB29-C54D-9CFE-36F89BE9CA2B}"/>
              </a:ext>
            </a:extLst>
          </p:cNvPr>
          <p:cNvSpPr/>
          <p:nvPr/>
        </p:nvSpPr>
        <p:spPr bwMode="auto">
          <a:xfrm>
            <a:off x="8572500" y="826038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BAM Processing/QC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4C2950-D633-4F41-A902-2E3CE7AEF216}"/>
              </a:ext>
            </a:extLst>
          </p:cNvPr>
          <p:cNvSpPr txBox="1"/>
          <p:nvPr/>
        </p:nvSpPr>
        <p:spPr>
          <a:xfrm>
            <a:off x="7704056" y="2146850"/>
            <a:ext cx="4006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Qualimap</a:t>
            </a:r>
            <a:r>
              <a:rPr lang="en-US" sz="2400" b="1" dirty="0"/>
              <a:t>, </a:t>
            </a:r>
            <a:r>
              <a:rPr lang="en-US" sz="2400" b="1" dirty="0" err="1"/>
              <a:t>Bamtools</a:t>
            </a:r>
            <a:r>
              <a:rPr lang="en-US" sz="2400" b="1" dirty="0"/>
              <a:t>, </a:t>
            </a:r>
            <a:r>
              <a:rPr lang="en-US" sz="2400" dirty="0"/>
              <a:t>and</a:t>
            </a:r>
            <a:r>
              <a:rPr lang="en-US" sz="2400" b="1" dirty="0"/>
              <a:t> </a:t>
            </a:r>
            <a:r>
              <a:rPr lang="en-US" sz="2400" b="1" dirty="0" err="1"/>
              <a:t>Samtools:stats</a:t>
            </a:r>
            <a:r>
              <a:rPr lang="en-US" sz="2400" dirty="0"/>
              <a:t> to assess coverage and mapping statistics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998474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862840" y="1040846"/>
            <a:ext cx="2832379" cy="7033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1"/>
                </a:solidFill>
              </a:rPr>
              <a:t>Read Processing/QC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916009" y="21995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Read Mapping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9287609" y="17994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auto">
          <a:xfrm>
            <a:off x="7916009" y="31901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BAM Processing/QC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9287609" y="27900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7916009" y="41807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Calling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9287609" y="37806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7916009" y="5171339"/>
            <a:ext cx="2781300" cy="59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Annotation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9287609" y="47712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 rot="20053234">
            <a:off x="-26042" y="1536134"/>
            <a:ext cx="3906867" cy="3671408"/>
            <a:chOff x="124586" y="2027965"/>
            <a:chExt cx="5030260" cy="5030260"/>
          </a:xfrm>
        </p:grpSpPr>
        <p:pic>
          <p:nvPicPr>
            <p:cNvPr id="24" name="Content Placeholder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86" y="2027965"/>
              <a:ext cx="5030260" cy="5030260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 rot="18874949">
              <a:off x="2192519" y="4515782"/>
              <a:ext cx="2992177" cy="20500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199" y="1416082"/>
            <a:ext cx="4917831" cy="4351338"/>
          </a:xfrm>
        </p:spPr>
        <p:txBody>
          <a:bodyPr/>
          <a:lstStyle/>
          <a:p>
            <a:r>
              <a:rPr lang="en-US"/>
              <a:t>Additional QC</a:t>
            </a:r>
            <a:endParaRPr lang="en-US" dirty="0"/>
          </a:p>
        </p:txBody>
      </p:sp>
      <p:graphicFrame>
        <p:nvGraphicFramePr>
          <p:cNvPr id="26" name="Chart 25"/>
          <p:cNvGraphicFramePr>
            <a:graphicFrameLocks/>
          </p:cNvGraphicFramePr>
          <p:nvPr/>
        </p:nvGraphicFramePr>
        <p:xfrm>
          <a:off x="0" y="4527097"/>
          <a:ext cx="7916009" cy="2330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Calling at CCBR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95B83-64DE-DD45-8EED-294201B115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08" t="8737" r="15565" b="8983"/>
          <a:stretch/>
        </p:blipFill>
        <p:spPr>
          <a:xfrm>
            <a:off x="4008086" y="1101337"/>
            <a:ext cx="3779598" cy="37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63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Calling at CCBR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916009" y="21995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Read Mapping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9287609" y="17994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auto">
          <a:xfrm>
            <a:off x="7916009" y="31901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BAM Processing/QC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9287609" y="27900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7916009" y="41807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Calling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9287609" y="37806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7916009" y="5171339"/>
            <a:ext cx="2781300" cy="59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Annotation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9287609" y="47712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862840" y="1040846"/>
            <a:ext cx="2832379" cy="7033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1"/>
                </a:solidFill>
              </a:rPr>
              <a:t>Read Processing/QC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48" y="2471368"/>
            <a:ext cx="3343275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48733" y="2680187"/>
            <a:ext cx="36847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Germline</a:t>
            </a:r>
          </a:p>
          <a:p>
            <a:pPr lvl="1"/>
            <a:r>
              <a:rPr lang="en-US" dirty="0"/>
              <a:t>Joint genotype with GATK </a:t>
            </a:r>
            <a:r>
              <a:rPr lang="en-US" dirty="0" err="1"/>
              <a:t>HaplotypeCaller</a:t>
            </a:r>
            <a:endParaRPr lang="en-US" dirty="0"/>
          </a:p>
          <a:p>
            <a:pPr lvl="2"/>
            <a:r>
              <a:rPr lang="en-US" dirty="0"/>
              <a:t>SNPs/short INDELs</a:t>
            </a:r>
          </a:p>
          <a:p>
            <a:pPr lvl="1"/>
            <a:r>
              <a:rPr lang="en-US" dirty="0"/>
              <a:t>We have benchmarked and optimized a series of hard filters for removing errors</a:t>
            </a:r>
          </a:p>
        </p:txBody>
      </p:sp>
    </p:spTree>
    <p:extLst>
      <p:ext uri="{BB962C8B-B14F-4D97-AF65-F5344CB8AC3E}">
        <p14:creationId xmlns:p14="http://schemas.microsoft.com/office/powerpoint/2010/main" val="15882753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54000" y="1855788"/>
          <a:ext cx="5499100" cy="486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045200" y="1855788"/>
          <a:ext cx="6146800" cy="486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Variant Caller Performance and Filtering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01400" y="32893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99.61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52929" y="389945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99.69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1028" y="382325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99.67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46249" y="273105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99.41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67214" y="347396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99.565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3370" y="386925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99.6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51187" y="3212664"/>
            <a:ext cx="1395062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RelaxedFilter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898367" y="3100388"/>
            <a:ext cx="1156983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StrictFilter</a:t>
            </a:r>
            <a:endParaRPr lang="en-US" dirty="0"/>
          </a:p>
        </p:txBody>
      </p:sp>
      <p:cxnSp>
        <p:nvCxnSpPr>
          <p:cNvPr id="4" name="Straight Connector 3"/>
          <p:cNvCxnSpPr>
            <a:stCxn id="14" idx="2"/>
            <a:endCxn id="9" idx="0"/>
          </p:cNvCxnSpPr>
          <p:nvPr/>
        </p:nvCxnSpPr>
        <p:spPr>
          <a:xfrm>
            <a:off x="7748718" y="3581996"/>
            <a:ext cx="59437" cy="317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3" idx="0"/>
          </p:cNvCxnSpPr>
          <p:nvPr/>
        </p:nvCxnSpPr>
        <p:spPr>
          <a:xfrm>
            <a:off x="10504112" y="3482936"/>
            <a:ext cx="75974" cy="386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2658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GATK - Variant </a:t>
            </a:r>
            <a:r>
              <a:rPr lang="en-US" sz="4000" dirty="0"/>
              <a:t>Quality Score Recalibration (VQSR)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714500" y="1690688"/>
          <a:ext cx="872490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406400" y="3797300"/>
            <a:ext cx="21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Rate (Errors/Variant)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100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Calling at CCBR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916009" y="21995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Read Mapping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9287609" y="17994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auto">
          <a:xfrm>
            <a:off x="7916009" y="31901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BAM Processing/QC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9287609" y="27900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7916009" y="4180739"/>
            <a:ext cx="2781300" cy="590550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Calling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9287609" y="37806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7916009" y="5171339"/>
            <a:ext cx="2781300" cy="59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Variant Annotation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9287609" y="4771289"/>
            <a:ext cx="6350" cy="381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7862840" y="1040846"/>
            <a:ext cx="2832379" cy="7033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1"/>
                </a:solidFill>
              </a:rPr>
              <a:t>Read Processing/QC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95625" y="1850780"/>
            <a:ext cx="48218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Somatic</a:t>
            </a:r>
          </a:p>
          <a:p>
            <a:pPr lvl="1"/>
            <a:r>
              <a:rPr lang="en-US" dirty="0" err="1"/>
              <a:t>MuTect</a:t>
            </a:r>
            <a:r>
              <a:rPr lang="en-US" dirty="0"/>
              <a:t>, MuTect2 (with hard filters), </a:t>
            </a:r>
            <a:r>
              <a:rPr lang="en-US" dirty="0" err="1"/>
              <a:t>Strelka</a:t>
            </a:r>
            <a:endParaRPr 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 b="24814"/>
          <a:stretch/>
        </p:blipFill>
        <p:spPr bwMode="auto">
          <a:xfrm>
            <a:off x="105508" y="3533476"/>
            <a:ext cx="7596553" cy="340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1729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B531A-FA88-914E-BE23-3F8C3C47F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WES/WGS Pipelines with Multiple </a:t>
            </a:r>
            <a:r>
              <a:rPr lang="en-US" dirty="0" err="1"/>
              <a:t>Entrypoints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7382-E8E8-D844-952D-1D5E681C2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run starting from </a:t>
            </a:r>
            <a:r>
              <a:rPr lang="en-US" dirty="0" err="1"/>
              <a:t>fastq</a:t>
            </a:r>
            <a:r>
              <a:rPr lang="en-US" dirty="0"/>
              <a:t> reads, BAMs, or </a:t>
            </a:r>
            <a:r>
              <a:rPr lang="en-US" dirty="0" err="1"/>
              <a:t>gVCFs</a:t>
            </a:r>
            <a:endParaRPr lang="en-US" dirty="0"/>
          </a:p>
          <a:p>
            <a:r>
              <a:rPr lang="en-US" dirty="0"/>
              <a:t>Setup within raw data directory</a:t>
            </a:r>
          </a:p>
          <a:p>
            <a:pPr lvl="1"/>
            <a:r>
              <a:rPr lang="en-US" dirty="0"/>
              <a:t>Raw reads all in main directory</a:t>
            </a:r>
          </a:p>
          <a:p>
            <a:pPr lvl="1"/>
            <a:r>
              <a:rPr lang="en-US" dirty="0"/>
              <a:t>‘</a:t>
            </a:r>
            <a:r>
              <a:rPr lang="en-US" dirty="0" err="1"/>
              <a:t>bams</a:t>
            </a:r>
            <a:r>
              <a:rPr lang="en-US" dirty="0"/>
              <a:t>’ directory containing all BAM files from any source (e.g., </a:t>
            </a:r>
            <a:r>
              <a:rPr lang="en-US" dirty="0" err="1"/>
              <a:t>Dragen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‘</a:t>
            </a:r>
            <a:r>
              <a:rPr lang="en-US" dirty="0" err="1"/>
              <a:t>gvcfs</a:t>
            </a:r>
            <a:r>
              <a:rPr lang="en-US" dirty="0"/>
              <a:t>’ directory containing all </a:t>
            </a:r>
            <a:r>
              <a:rPr lang="en-US" dirty="0" err="1"/>
              <a:t>gVCFs</a:t>
            </a:r>
            <a:r>
              <a:rPr lang="en-US" dirty="0"/>
              <a:t> from any source (e.g., </a:t>
            </a:r>
            <a:r>
              <a:rPr lang="en-US" dirty="0" err="1"/>
              <a:t>Dragen</a:t>
            </a:r>
            <a:r>
              <a:rPr lang="en-US" dirty="0"/>
              <a:t>)</a:t>
            </a:r>
          </a:p>
          <a:p>
            <a:r>
              <a:rPr lang="en-US" dirty="0"/>
              <a:t>Initialize as usual</a:t>
            </a:r>
          </a:p>
          <a:p>
            <a:pPr lvl="1"/>
            <a:r>
              <a:rPr lang="en-US" dirty="0"/>
              <a:t>During initialization, </a:t>
            </a:r>
            <a:r>
              <a:rPr lang="en-US" dirty="0" err="1"/>
              <a:t>Pipeliner</a:t>
            </a:r>
            <a:r>
              <a:rPr lang="en-US" dirty="0"/>
              <a:t> automatically </a:t>
            </a:r>
            <a:r>
              <a:rPr lang="en-US" dirty="0" err="1"/>
              <a:t>symlinks</a:t>
            </a:r>
            <a:r>
              <a:rPr lang="en-US" dirty="0"/>
              <a:t> BAMs and </a:t>
            </a:r>
            <a:r>
              <a:rPr lang="en-US" dirty="0" err="1"/>
              <a:t>gVCFs</a:t>
            </a:r>
            <a:r>
              <a:rPr lang="en-US" dirty="0"/>
              <a:t> if there is a ‘</a:t>
            </a:r>
            <a:r>
              <a:rPr lang="en-US" dirty="0" err="1"/>
              <a:t>bams</a:t>
            </a:r>
            <a:r>
              <a:rPr lang="en-US" dirty="0"/>
              <a:t>’ and/or ‘</a:t>
            </a:r>
            <a:r>
              <a:rPr lang="en-US" dirty="0" err="1"/>
              <a:t>gvcfs</a:t>
            </a:r>
            <a:r>
              <a:rPr lang="en-US" dirty="0"/>
              <a:t>’ directory</a:t>
            </a:r>
          </a:p>
          <a:p>
            <a:r>
              <a:rPr lang="en-US" dirty="0"/>
              <a:t>Run as usual, but skip </a:t>
            </a:r>
            <a:r>
              <a:rPr lang="en-US" dirty="0" err="1"/>
              <a:t>initialQC</a:t>
            </a:r>
            <a:r>
              <a:rPr lang="en-US" dirty="0"/>
              <a:t> and start from the variant calling pipeline that is appropriate</a:t>
            </a:r>
          </a:p>
        </p:txBody>
      </p:sp>
    </p:spTree>
    <p:extLst>
      <p:ext uri="{BB962C8B-B14F-4D97-AF65-F5344CB8AC3E}">
        <p14:creationId xmlns:p14="http://schemas.microsoft.com/office/powerpoint/2010/main" val="42023077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A69D-7426-E643-9606-529E93B82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696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How do our Pipelines perform?</a:t>
            </a:r>
          </a:p>
        </p:txBody>
      </p:sp>
    </p:spTree>
    <p:extLst>
      <p:ext uri="{BB962C8B-B14F-4D97-AF65-F5344CB8AC3E}">
        <p14:creationId xmlns:p14="http://schemas.microsoft.com/office/powerpoint/2010/main" val="14533138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Consistency/Truth Challenges</a:t>
            </a:r>
          </a:p>
        </p:txBody>
      </p:sp>
      <p:pic>
        <p:nvPicPr>
          <p:cNvPr id="4" name="FDA_Truth_P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1210" y="1690688"/>
            <a:ext cx="6088190" cy="485616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76800" cy="4351338"/>
          </a:xfrm>
        </p:spPr>
        <p:txBody>
          <a:bodyPr/>
          <a:lstStyle/>
          <a:p>
            <a:r>
              <a:rPr lang="en-US" dirty="0"/>
              <a:t>Sought to establish best practices for germline variant calling</a:t>
            </a:r>
          </a:p>
        </p:txBody>
      </p:sp>
    </p:spTree>
    <p:extLst>
      <p:ext uri="{BB962C8B-B14F-4D97-AF65-F5344CB8AC3E}">
        <p14:creationId xmlns:p14="http://schemas.microsoft.com/office/powerpoint/2010/main" val="268250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Effects - Somatic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745" y="650760"/>
            <a:ext cx="6573408" cy="6327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44800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0723" y="624950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05224" y="3864859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09545" cy="4351338"/>
          </a:xfrm>
        </p:spPr>
        <p:txBody>
          <a:bodyPr/>
          <a:lstStyle/>
          <a:p>
            <a:r>
              <a:rPr lang="en-US" dirty="0"/>
              <a:t>“Spike-in” simulation analysis of impact of tumor purity and sequencing depth</a:t>
            </a:r>
          </a:p>
          <a:p>
            <a:r>
              <a:rPr lang="en-US" dirty="0"/>
              <a:t>Simulated somatic variants into real germline whole exome sequencing on the NA12878 sample</a:t>
            </a:r>
          </a:p>
        </p:txBody>
      </p:sp>
    </p:spTree>
    <p:extLst>
      <p:ext uri="{BB962C8B-B14F-4D97-AF65-F5344CB8AC3E}">
        <p14:creationId xmlns:p14="http://schemas.microsoft.com/office/powerpoint/2010/main" val="13283672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Consistency/Truth Challenges</a:t>
            </a:r>
          </a:p>
        </p:txBody>
      </p:sp>
      <p:pic>
        <p:nvPicPr>
          <p:cNvPr id="4" name="FDA_Truth_P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51912"/>
          <a:stretch/>
        </p:blipFill>
        <p:spPr>
          <a:xfrm>
            <a:off x="6096000" y="4522788"/>
            <a:ext cx="6088190" cy="233521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6100" y="1787525"/>
            <a:ext cx="10515600" cy="4351338"/>
          </a:xfrm>
        </p:spPr>
        <p:txBody>
          <a:bodyPr/>
          <a:lstStyle/>
          <a:p>
            <a:r>
              <a:rPr lang="en-US" dirty="0"/>
              <a:t>GIAB genome (NA12878) provides known real data truth set</a:t>
            </a:r>
          </a:p>
          <a:p>
            <a:r>
              <a:rPr lang="en-US" dirty="0"/>
              <a:t>Second genome (NA24385) provides unknown truth set</a:t>
            </a:r>
          </a:p>
          <a:p>
            <a:pPr lvl="1"/>
            <a:r>
              <a:rPr lang="en-US" dirty="0"/>
              <a:t>Eliminates “overtraining” problem</a:t>
            </a:r>
          </a:p>
          <a:p>
            <a:r>
              <a:rPr lang="en-US" dirty="0"/>
              <a:t>Challenge(s):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Pipeline determinism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Precision/recall on a known truth (training set available)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Precision/recall on unknown truth</a:t>
            </a:r>
          </a:p>
        </p:txBody>
      </p:sp>
    </p:spTree>
    <p:extLst>
      <p:ext uri="{BB962C8B-B14F-4D97-AF65-F5344CB8AC3E}">
        <p14:creationId xmlns:p14="http://schemas.microsoft.com/office/powerpoint/2010/main" val="357777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Consistency/Truth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of most recent pipeline version</a:t>
            </a:r>
          </a:p>
          <a:p>
            <a:pPr lvl="1"/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723885"/>
              </p:ext>
            </p:extLst>
          </p:nvPr>
        </p:nvGraphicFramePr>
        <p:xfrm>
          <a:off x="1514475" y="2165350"/>
          <a:ext cx="9163050" cy="469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427447" y="3632994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Proportion/Score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23636" y="2737497"/>
            <a:ext cx="215900" cy="35560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08043" y="2447785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CCBR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1586" y="3250035"/>
            <a:ext cx="179106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Recall: 99.925</a:t>
            </a:r>
          </a:p>
          <a:p>
            <a:r>
              <a:rPr lang="en-US" dirty="0"/>
              <a:t>Precision: 99.957</a:t>
            </a:r>
          </a:p>
          <a:p>
            <a:r>
              <a:rPr lang="en-US" dirty="0"/>
              <a:t>F-Score: 99.942</a:t>
            </a:r>
          </a:p>
        </p:txBody>
      </p:sp>
    </p:spTree>
    <p:extLst>
      <p:ext uri="{BB962C8B-B14F-4D97-AF65-F5344CB8AC3E}">
        <p14:creationId xmlns:p14="http://schemas.microsoft.com/office/powerpoint/2010/main" val="13790539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441549E-4187-4942-BD48-6A7A9C0A4E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8063866"/>
              </p:ext>
            </p:extLst>
          </p:nvPr>
        </p:nvGraphicFramePr>
        <p:xfrm>
          <a:off x="454118" y="2776237"/>
          <a:ext cx="5556065" cy="3978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Consistency/Truth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of most recent pipeline version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80933" y="4267994"/>
            <a:ext cx="70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Score</a:t>
            </a:r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6645183" y="2673350"/>
          <a:ext cx="5343617" cy="418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92200" y="289560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99.9495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6991" y="289560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98.6993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6294799" y="4267995"/>
            <a:ext cx="70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950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467F-8DCF-400A-8CAE-C4866E9D1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2163"/>
          </a:xfrm>
        </p:spPr>
        <p:txBody>
          <a:bodyPr>
            <a:noAutofit/>
          </a:bodyPr>
          <a:lstStyle/>
          <a:p>
            <a:r>
              <a:rPr lang="en-US" sz="3200" dirty="0"/>
              <a:t>Pipeline performance vs </a:t>
            </a:r>
            <a:r>
              <a:rPr lang="en-US" sz="3200" dirty="0" err="1"/>
              <a:t>Sentieon</a:t>
            </a:r>
            <a:r>
              <a:rPr lang="en-US" sz="3200" dirty="0"/>
              <a:t> and </a:t>
            </a:r>
            <a:r>
              <a:rPr lang="en-US" sz="3200" dirty="0" err="1"/>
              <a:t>Dragen</a:t>
            </a:r>
            <a:r>
              <a:rPr lang="en-US" sz="3200" dirty="0"/>
              <a:t> - Recall vs Precision (with Keyur </a:t>
            </a:r>
            <a:r>
              <a:rPr lang="en-US" sz="3200" dirty="0" err="1"/>
              <a:t>Talsania</a:t>
            </a:r>
            <a:r>
              <a:rPr lang="en-US" sz="3200" dirty="0"/>
              <a:t>, CCR Sequencing Facility)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61A42DF-D2A1-4F1A-BD1E-AA2BEAE577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509259"/>
              </p:ext>
            </p:extLst>
          </p:nvPr>
        </p:nvGraphicFramePr>
        <p:xfrm>
          <a:off x="424343" y="1189973"/>
          <a:ext cx="11125200" cy="566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60680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Hidden Treasure Challenge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NA12878MOD generated by </a:t>
            </a:r>
            <a:r>
              <a:rPr lang="en-US" i="1" dirty="0"/>
              <a:t>in silico</a:t>
            </a:r>
            <a:r>
              <a:rPr lang="en-US" dirty="0"/>
              <a:t> modification of NA12878</a:t>
            </a:r>
          </a:p>
          <a:p>
            <a:r>
              <a:rPr lang="en-US" dirty="0"/>
              <a:t>50 Spike-in variants &gt;=0.2 frequency</a:t>
            </a:r>
          </a:p>
          <a:p>
            <a:r>
              <a:rPr lang="en-US" dirty="0"/>
              <a:t>INDELs &lt;= 40bp</a:t>
            </a:r>
          </a:p>
          <a:p>
            <a:r>
              <a:rPr lang="en-US" dirty="0"/>
              <a:t>Evaluate ability to detect </a:t>
            </a:r>
            <a:r>
              <a:rPr lang="en-US" i="1" dirty="0"/>
              <a:t>in silico</a:t>
            </a:r>
            <a:r>
              <a:rPr lang="en-US" dirty="0"/>
              <a:t> variants</a:t>
            </a:r>
          </a:p>
          <a:p>
            <a:r>
              <a:rPr lang="en-US" dirty="0"/>
              <a:t>FP/FN balance for SNPs and INDELs</a:t>
            </a:r>
          </a:p>
          <a:p>
            <a:r>
              <a:rPr lang="en-US" dirty="0"/>
              <a:t>Ability to accurately call allele frequencies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664" y="3825024"/>
            <a:ext cx="4690184" cy="295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519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Hidden Treasure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86 entries</a:t>
            </a:r>
          </a:p>
          <a:p>
            <a:r>
              <a:rPr lang="en-US" dirty="0"/>
              <a:t>Ran the full somatic pipeline with both strict and  relaxed filtering criteria</a:t>
            </a:r>
          </a:p>
        </p:txBody>
      </p:sp>
    </p:spTree>
    <p:extLst>
      <p:ext uri="{BB962C8B-B14F-4D97-AF65-F5344CB8AC3E}">
        <p14:creationId xmlns:p14="http://schemas.microsoft.com/office/powerpoint/2010/main" val="4992547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Hidden Treasure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86 entries</a:t>
            </a:r>
          </a:p>
          <a:p>
            <a:r>
              <a:rPr lang="en-US" dirty="0"/>
              <a:t>Ran the full somatic pipeline with both strict and  relaxed filtering criteria</a:t>
            </a:r>
          </a:p>
          <a:p>
            <a:r>
              <a:rPr lang="en-US" dirty="0"/>
              <a:t>Successfully recovered all 50 spike-in variants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-57150" y="3747752"/>
          <a:ext cx="12249150" cy="311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5802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- F-score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4" y="1546220"/>
            <a:ext cx="11795760" cy="2554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1" y="4057665"/>
            <a:ext cx="1219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050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FCE6-04D9-334D-924B-8225E5F9B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233"/>
            <a:ext cx="10515600" cy="1325563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Pipeliner</a:t>
            </a:r>
            <a:r>
              <a:rPr lang="en-US" dirty="0"/>
              <a:t> Demo…</a:t>
            </a:r>
          </a:p>
        </p:txBody>
      </p:sp>
    </p:spTree>
    <p:extLst>
      <p:ext uri="{BB962C8B-B14F-4D97-AF65-F5344CB8AC3E}">
        <p14:creationId xmlns:p14="http://schemas.microsoft.com/office/powerpoint/2010/main" val="27190204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392EB-4EF5-014D-8125-CD648DBA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38374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Effects - Somatic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745" y="650760"/>
            <a:ext cx="6573408" cy="6327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44800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0723" y="624950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05224" y="3864859"/>
            <a:ext cx="3937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9998" y="1775521"/>
            <a:ext cx="5211871" cy="4351338"/>
          </a:xfrm>
        </p:spPr>
        <p:txBody>
          <a:bodyPr/>
          <a:lstStyle/>
          <a:p>
            <a:r>
              <a:rPr lang="en-US" dirty="0"/>
              <a:t>Conservative recommendations:</a:t>
            </a:r>
          </a:p>
          <a:p>
            <a:pPr lvl="1"/>
            <a:r>
              <a:rPr lang="en-US" dirty="0"/>
              <a:t>&gt;50X target for germline exome</a:t>
            </a:r>
          </a:p>
          <a:p>
            <a:pPr lvl="1"/>
            <a:r>
              <a:rPr lang="en-US" dirty="0"/>
              <a:t>&gt;100X target for somatic exome</a:t>
            </a:r>
          </a:p>
          <a:p>
            <a:pPr lvl="1"/>
            <a:r>
              <a:rPr lang="en-US" dirty="0"/>
              <a:t>Tumor purity ≥50% (ideally ≥60% for copy number calling)</a:t>
            </a:r>
          </a:p>
        </p:txBody>
      </p:sp>
    </p:spTree>
    <p:extLst>
      <p:ext uri="{BB962C8B-B14F-4D97-AF65-F5344CB8AC3E}">
        <p14:creationId xmlns:p14="http://schemas.microsoft.com/office/powerpoint/2010/main" val="3484485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3690</Words>
  <Application>Microsoft Macintosh PowerPoint</Application>
  <PresentationFormat>Widescreen</PresentationFormat>
  <Paragraphs>708</Paragraphs>
  <Slides>89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Office Theme</vt:lpstr>
      <vt:lpstr>Germline and Somatic Mutation Analysis: Experimental Design, Variant Calling, and Analysis</vt:lpstr>
      <vt:lpstr>Germline vs Somatic Variation</vt:lpstr>
      <vt:lpstr>Germline vs Somatic Variant Calling</vt:lpstr>
      <vt:lpstr>Germline vs Somatic Variant Calling</vt:lpstr>
      <vt:lpstr>Germline vs Somatic Variant Calling</vt:lpstr>
      <vt:lpstr>Depth Effects - Germline</vt:lpstr>
      <vt:lpstr>Depth Effects - Germline</vt:lpstr>
      <vt:lpstr>Depth Effects - Somatic</vt:lpstr>
      <vt:lpstr>Depth Effects - Somatic</vt:lpstr>
      <vt:lpstr>Exome vs Whole Genome Sequencing</vt:lpstr>
      <vt:lpstr>Exome vs Whole Genome Sequencing</vt:lpstr>
      <vt:lpstr>Exome vs Whole Genome Sequencing</vt:lpstr>
      <vt:lpstr>Exome Capture Considerations</vt:lpstr>
      <vt:lpstr>Exome vs Whole Genome Sequencing</vt:lpstr>
      <vt:lpstr>Exome vs Whole Genome Sequencing</vt:lpstr>
      <vt:lpstr>Exome vs Whole Genome Sequencing</vt:lpstr>
      <vt:lpstr>Somatic Variant Calling – Considerations and Best Practices</vt:lpstr>
      <vt:lpstr>Paired Tumor/Normal vs Tumor-only Somatic Variant Calling</vt:lpstr>
      <vt:lpstr>Paired Tumor/Normal vs Tumor-only Somatic Variant Calling</vt:lpstr>
      <vt:lpstr>Paired Tumor/Normal vs Tumor-only Somatic Variant Calling</vt:lpstr>
      <vt:lpstr>Panel of Normals (PON)</vt:lpstr>
      <vt:lpstr>Panel of Normals (PON)</vt:lpstr>
      <vt:lpstr>Panel of Normals (PON)</vt:lpstr>
      <vt:lpstr>Panel of Normals (PON)</vt:lpstr>
      <vt:lpstr>Panel of Normals (PON)</vt:lpstr>
      <vt:lpstr>PON Development at CCBR/NCBR</vt:lpstr>
      <vt:lpstr>PON Development</vt:lpstr>
      <vt:lpstr>PON Performance</vt:lpstr>
      <vt:lpstr>Paired Tumor/Normal vs Tumor-only Somatic Variant Calling</vt:lpstr>
      <vt:lpstr>Paired Tumor/Normal vs Tumor-only Somatic Variant Calling</vt:lpstr>
      <vt:lpstr>Tumor Heterogeneity/Subclonality</vt:lpstr>
      <vt:lpstr>Tumor Heterogeneity/Subclonality</vt:lpstr>
      <vt:lpstr>Tumor Heterogeneity/Subclonality</vt:lpstr>
      <vt:lpstr>Tumor Heterogeneity/Subclonality</vt:lpstr>
      <vt:lpstr>FFPE vs Fresh/Frozen Tissue – 50X target depth</vt:lpstr>
      <vt:lpstr>Somatic Variant Calling – Best Practices</vt:lpstr>
      <vt:lpstr>Germline Variant Calling – Considerations and Best Practices</vt:lpstr>
      <vt:lpstr>GWAS/Burden Testing Design</vt:lpstr>
      <vt:lpstr>GWAS/Burden Testing Design</vt:lpstr>
      <vt:lpstr>Familial Sequencing Design</vt:lpstr>
      <vt:lpstr>Familial Sequencing Design</vt:lpstr>
      <vt:lpstr>Familial Sequencing Design</vt:lpstr>
      <vt:lpstr>Familial Sequencing Design</vt:lpstr>
      <vt:lpstr>Germline Variant Calling – Best Practices</vt:lpstr>
      <vt:lpstr>Other Considerations and Best Practices for Variant Analysis</vt:lpstr>
      <vt:lpstr>Other Considerations and Best Practices for Variant Analysis</vt:lpstr>
      <vt:lpstr>Always Visualize Significant Variants</vt:lpstr>
      <vt:lpstr>Other Considerations and Best Practices for Variant Analysis</vt:lpstr>
      <vt:lpstr>Variant Analysis in Cell Lines</vt:lpstr>
      <vt:lpstr>Variant Analysis in Animal Models</vt:lpstr>
      <vt:lpstr>PowerPoint Presentation</vt:lpstr>
      <vt:lpstr>Multi-omic Integration</vt:lpstr>
      <vt:lpstr>Familial Eosinophilia</vt:lpstr>
      <vt:lpstr>Haplotype Caller SNPS/INDELs</vt:lpstr>
      <vt:lpstr>PowerPoint Presentation</vt:lpstr>
      <vt:lpstr>PowerPoint Presentation</vt:lpstr>
      <vt:lpstr>Long-read technologies (PacBio and Nanopore)</vt:lpstr>
      <vt:lpstr>PacBio Variant Calling (SNPs/INDELs/SVs)</vt:lpstr>
      <vt:lpstr>CCBR Pipeliner</vt:lpstr>
      <vt:lpstr>Variant Calling at CCBR</vt:lpstr>
      <vt:lpstr>PowerPoint Presentation</vt:lpstr>
      <vt:lpstr>RNAseq Variant Calling</vt:lpstr>
      <vt:lpstr>Pipeline Details…</vt:lpstr>
      <vt:lpstr>Pipeline Details…</vt:lpstr>
      <vt:lpstr>Pipeline Details…</vt:lpstr>
      <vt:lpstr>Pipeline Details…</vt:lpstr>
      <vt:lpstr>Pipeline Details…</vt:lpstr>
      <vt:lpstr>Pipeline Details…</vt:lpstr>
      <vt:lpstr>Pipeline Details…</vt:lpstr>
      <vt:lpstr>Pipeline Details…</vt:lpstr>
      <vt:lpstr>Pipeline Details…</vt:lpstr>
      <vt:lpstr>Variant Calling at CCBR</vt:lpstr>
      <vt:lpstr>Variant Calling at CCBR</vt:lpstr>
      <vt:lpstr>Variant Caller Performance and Filtering</vt:lpstr>
      <vt:lpstr>GATK - Variant Quality Score Recalibration (VQSR)</vt:lpstr>
      <vt:lpstr>Variant Calling at CCBR</vt:lpstr>
      <vt:lpstr>WES/WGS Pipelines with Multiple Entrypoints</vt:lpstr>
      <vt:lpstr>How do our Pipelines perform?</vt:lpstr>
      <vt:lpstr>FDA Consistency/Truth Challenges</vt:lpstr>
      <vt:lpstr>FDA Consistency/Truth Challenges</vt:lpstr>
      <vt:lpstr>FDA Consistency/Truth Challenges</vt:lpstr>
      <vt:lpstr>FDA Consistency/Truth Challenges</vt:lpstr>
      <vt:lpstr>Pipeline performance vs Sentieon and Dragen - Recall vs Precision (with Keyur Talsania, CCR Sequencing Facility)</vt:lpstr>
      <vt:lpstr>FDA Hidden Treasure Challenge</vt:lpstr>
      <vt:lpstr>FDA Hidden Treasure Challenge</vt:lpstr>
      <vt:lpstr>FDA Hidden Treasure Challenge</vt:lpstr>
      <vt:lpstr>Performance - F-score</vt:lpstr>
      <vt:lpstr>A Pipeliner Demo…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Lack, Justin (NIH/NIAID) [C]</cp:lastModifiedBy>
  <cp:revision>145</cp:revision>
  <dcterms:created xsi:type="dcterms:W3CDTF">2018-10-11T17:19:39Z</dcterms:created>
  <dcterms:modified xsi:type="dcterms:W3CDTF">2020-01-23T15:51:58Z</dcterms:modified>
</cp:coreProperties>
</file>